
<file path=[Content_Types].xml><?xml version="1.0" encoding="utf-8"?>
<Types xmlns="http://schemas.openxmlformats.org/package/2006/content-types">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tiff" ContentType="image/tif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0"/>
  </p:notesMasterIdLst>
  <p:handoutMasterIdLst>
    <p:handoutMasterId r:id="rId41"/>
  </p:handoutMasterIdLst>
  <p:sldIdLst>
    <p:sldId id="303" r:id="rId2"/>
    <p:sldId id="305" r:id="rId3"/>
    <p:sldId id="323" r:id="rId4"/>
    <p:sldId id="324" r:id="rId5"/>
    <p:sldId id="326" r:id="rId6"/>
    <p:sldId id="327" r:id="rId7"/>
    <p:sldId id="390" r:id="rId8"/>
    <p:sldId id="387" r:id="rId9"/>
    <p:sldId id="330" r:id="rId10"/>
    <p:sldId id="331" r:id="rId11"/>
    <p:sldId id="395" r:id="rId12"/>
    <p:sldId id="391" r:id="rId13"/>
    <p:sldId id="333" r:id="rId14"/>
    <p:sldId id="334" r:id="rId15"/>
    <p:sldId id="394" r:id="rId16"/>
    <p:sldId id="336" r:id="rId17"/>
    <p:sldId id="393" r:id="rId18"/>
    <p:sldId id="338" r:id="rId19"/>
    <p:sldId id="339" r:id="rId20"/>
    <p:sldId id="344" r:id="rId21"/>
    <p:sldId id="357" r:id="rId22"/>
    <p:sldId id="359" r:id="rId23"/>
    <p:sldId id="360" r:id="rId24"/>
    <p:sldId id="388" r:id="rId25"/>
    <p:sldId id="363" r:id="rId26"/>
    <p:sldId id="366" r:id="rId27"/>
    <p:sldId id="368" r:id="rId28"/>
    <p:sldId id="369" r:id="rId29"/>
    <p:sldId id="370" r:id="rId30"/>
    <p:sldId id="372" r:id="rId31"/>
    <p:sldId id="373" r:id="rId32"/>
    <p:sldId id="374" r:id="rId33"/>
    <p:sldId id="376" r:id="rId34"/>
    <p:sldId id="379" r:id="rId35"/>
    <p:sldId id="380" r:id="rId36"/>
    <p:sldId id="381" r:id="rId37"/>
    <p:sldId id="383" r:id="rId38"/>
    <p:sldId id="389" r:id="rId39"/>
  </p:sldIdLst>
  <p:sldSz cx="9144000" cy="6858000" type="screen4x3"/>
  <p:notesSz cx="6858000" cy="9144000"/>
  <p:defaultTex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mn-cs"/>
      </a:defRPr>
    </a:lvl5pPr>
    <a:lvl6pPr marL="2286000" algn="l" defTabSz="914400" rtl="0" eaLnBrk="1" latinLnBrk="0" hangingPunct="1">
      <a:defRPr sz="1000" kern="1200">
        <a:solidFill>
          <a:schemeClr val="tx1"/>
        </a:solidFill>
        <a:latin typeface="Arial" charset="0"/>
        <a:ea typeface="ＭＳ Ｐゴシック" charset="-128"/>
        <a:cs typeface="+mn-cs"/>
      </a:defRPr>
    </a:lvl6pPr>
    <a:lvl7pPr marL="2743200" algn="l" defTabSz="914400" rtl="0" eaLnBrk="1" latinLnBrk="0" hangingPunct="1">
      <a:defRPr sz="1000" kern="1200">
        <a:solidFill>
          <a:schemeClr val="tx1"/>
        </a:solidFill>
        <a:latin typeface="Arial" charset="0"/>
        <a:ea typeface="ＭＳ Ｐゴシック" charset="-128"/>
        <a:cs typeface="+mn-cs"/>
      </a:defRPr>
    </a:lvl7pPr>
    <a:lvl8pPr marL="3200400" algn="l" defTabSz="914400" rtl="0" eaLnBrk="1" latinLnBrk="0" hangingPunct="1">
      <a:defRPr sz="1000" kern="1200">
        <a:solidFill>
          <a:schemeClr val="tx1"/>
        </a:solidFill>
        <a:latin typeface="Arial" charset="0"/>
        <a:ea typeface="ＭＳ Ｐゴシック" charset="-128"/>
        <a:cs typeface="+mn-cs"/>
      </a:defRPr>
    </a:lvl8pPr>
    <a:lvl9pPr marL="3657600" algn="l" defTabSz="914400" rtl="0" eaLnBrk="1" latinLnBrk="0" hangingPunct="1">
      <a:defRPr sz="10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530" autoAdjust="0"/>
    <p:restoredTop sz="82452" autoAdjust="0"/>
  </p:normalViewPr>
  <p:slideViewPr>
    <p:cSldViewPr>
      <p:cViewPr varScale="1">
        <p:scale>
          <a:sx n="85" d="100"/>
          <a:sy n="85" d="100"/>
        </p:scale>
        <p:origin x="1368" y="96"/>
      </p:cViewPr>
      <p:guideLst>
        <p:guide orient="horz" pos="2160"/>
        <p:guide pos="2880"/>
      </p:guideLst>
    </p:cSldViewPr>
  </p:slideViewPr>
  <p:outlineViewPr>
    <p:cViewPr>
      <p:scale>
        <a:sx n="33" d="100"/>
        <a:sy n="33" d="100"/>
      </p:scale>
      <p:origin x="0" y="18510"/>
    </p:cViewPr>
    <p:sldLst>
      <p:sld r:id="rId1" collapse="1"/>
      <p:sld r:id="rId2"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_rels/viewProps.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zh-CN" altLang="zh-CN"/>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zh-CN" altLang="zh-CN"/>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zh-CN" altLang="zh-CN"/>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18A873CD-9831-4FB7-A6B9-9FBFED92F6DB}" type="slidenum">
              <a:rPr lang="en-US" altLang="zh-CN"/>
              <a:pPr/>
              <a:t>‹#›</a:t>
            </a:fld>
            <a:endParaRPr lang="en-US" altLang="zh-CN"/>
          </a:p>
        </p:txBody>
      </p:sp>
    </p:spTree>
    <p:extLst>
      <p:ext uri="{BB962C8B-B14F-4D97-AF65-F5344CB8AC3E}">
        <p14:creationId xmlns:p14="http://schemas.microsoft.com/office/powerpoint/2010/main" val="8146022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zh-CN" altLang="zh-CN"/>
          </a:p>
        </p:txBody>
      </p:sp>
      <p:sp>
        <p:nvSpPr>
          <p:cNvPr id="593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zh-CN" altLang="zh-CN"/>
          </a:p>
        </p:txBody>
      </p:sp>
      <p:sp>
        <p:nvSpPr>
          <p:cNvPr id="2458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zh-CN" altLang="zh-CN"/>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CDA97A9B-64DC-4ED3-9513-9C641A4E28FD}" type="slidenum">
              <a:rPr lang="en-US" altLang="zh-CN"/>
              <a:pPr/>
              <a:t>‹#›</a:t>
            </a:fld>
            <a:endParaRPr lang="en-US" altLang="zh-CN"/>
          </a:p>
        </p:txBody>
      </p:sp>
    </p:spTree>
    <p:extLst>
      <p:ext uri="{BB962C8B-B14F-4D97-AF65-F5344CB8AC3E}">
        <p14:creationId xmlns:p14="http://schemas.microsoft.com/office/powerpoint/2010/main" val="6123352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p:spPr>
        <p:txBody>
          <a:bodyPr/>
          <a:lstStyle/>
          <a:p>
            <a:fld id="{AB88DBC4-85E4-4C5A-A176-E09B3ECCAA3B}" type="slidenum">
              <a:rPr lang="en-US" altLang="zh-CN"/>
              <a:pPr/>
              <a:t>1</a:t>
            </a:fld>
            <a:endParaRPr lang="en-US" altLang="zh-CN"/>
          </a:p>
        </p:txBody>
      </p:sp>
      <p:sp>
        <p:nvSpPr>
          <p:cNvPr id="20483" name="Rectangle 2"/>
          <p:cNvSpPr>
            <a:spLocks noGrp="1" noRot="1" noChangeAspect="1" noChangeArrowheads="1" noTextEdit="1"/>
          </p:cNvSpPr>
          <p:nvPr>
            <p:ph type="sldImg"/>
          </p:nvPr>
        </p:nvSpPr>
        <p:spPr>
          <a:ln/>
        </p:spPr>
      </p:sp>
      <p:sp>
        <p:nvSpPr>
          <p:cNvPr id="20484" name="Rectangle 3"/>
          <p:cNvSpPr>
            <a:spLocks noGrp="1" noChangeArrowheads="1"/>
          </p:cNvSpPr>
          <p:nvPr>
            <p:ph type="body" idx="1"/>
          </p:nvPr>
        </p:nvSpPr>
        <p:spPr>
          <a:noFill/>
          <a:ln/>
        </p:spPr>
        <p:txBody>
          <a:bodyPr/>
          <a:lstStyle/>
          <a:p>
            <a:endParaRPr lang="sv-SE" altLang="zh-CN"/>
          </a:p>
        </p:txBody>
      </p:sp>
    </p:spTree>
    <p:extLst>
      <p:ext uri="{BB962C8B-B14F-4D97-AF65-F5344CB8AC3E}">
        <p14:creationId xmlns:p14="http://schemas.microsoft.com/office/powerpoint/2010/main" val="60659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E29B2C4-C62A-411E-AC82-C9DAFA4C4684}" type="slidenum">
              <a:rPr lang="en-US" altLang="zh-CN"/>
              <a:pPr/>
              <a:t>26</a:t>
            </a:fld>
            <a:endParaRPr lang="en-US" altLang="zh-CN"/>
          </a:p>
        </p:txBody>
      </p:sp>
      <p:sp>
        <p:nvSpPr>
          <p:cNvPr id="180226" name="Rectangle 2"/>
          <p:cNvSpPr>
            <a:spLocks noGrp="1" noRot="1" noChangeAspect="1" noChangeArrowheads="1" noTextEdit="1"/>
          </p:cNvSpPr>
          <p:nvPr>
            <p:ph type="sldImg"/>
          </p:nvPr>
        </p:nvSpPr>
        <p:spPr>
          <a:ln/>
        </p:spPr>
      </p:sp>
      <p:sp>
        <p:nvSpPr>
          <p:cNvPr id="180227" name="Rectangle 3"/>
          <p:cNvSpPr>
            <a:spLocks noGrp="1" noChangeArrowheads="1"/>
          </p:cNvSpPr>
          <p:nvPr>
            <p:ph type="body" idx="1"/>
          </p:nvPr>
        </p:nvSpPr>
        <p:spPr/>
        <p:txBody>
          <a:bodyPr/>
          <a:lstStyle/>
          <a:p>
            <a:endParaRPr lang="en-US" altLang="zh-CN" i="1" dirty="0"/>
          </a:p>
        </p:txBody>
      </p:sp>
    </p:spTree>
    <p:extLst>
      <p:ext uri="{BB962C8B-B14F-4D97-AF65-F5344CB8AC3E}">
        <p14:creationId xmlns:p14="http://schemas.microsoft.com/office/powerpoint/2010/main" val="36387501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942FDC9-C1BF-42EF-997B-47F3DFDC7E30}" type="slidenum">
              <a:rPr lang="en-US" altLang="zh-CN"/>
              <a:pPr/>
              <a:t>27</a:t>
            </a:fld>
            <a:endParaRPr lang="en-US" altLang="zh-CN"/>
          </a:p>
        </p:txBody>
      </p:sp>
      <p:sp>
        <p:nvSpPr>
          <p:cNvPr id="186370" name="Rectangle 2"/>
          <p:cNvSpPr>
            <a:spLocks noGrp="1" noRot="1" noChangeAspect="1" noChangeArrowheads="1" noTextEdit="1"/>
          </p:cNvSpPr>
          <p:nvPr>
            <p:ph type="sldImg"/>
          </p:nvPr>
        </p:nvSpPr>
        <p:spPr>
          <a:ln/>
        </p:spPr>
      </p:sp>
      <p:sp>
        <p:nvSpPr>
          <p:cNvPr id="18637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4980243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67DA517-4694-4B35-AEE2-33F88C1B9608}" type="slidenum">
              <a:rPr lang="en-US" altLang="zh-CN"/>
              <a:pPr/>
              <a:t>31</a:t>
            </a:fld>
            <a:endParaRPr lang="en-US" altLang="zh-CN"/>
          </a:p>
        </p:txBody>
      </p:sp>
      <p:sp>
        <p:nvSpPr>
          <p:cNvPr id="188418" name="Rectangle 2"/>
          <p:cNvSpPr>
            <a:spLocks noGrp="1" noRot="1" noChangeAspect="1" noChangeArrowheads="1" noTextEdit="1"/>
          </p:cNvSpPr>
          <p:nvPr>
            <p:ph type="sldImg"/>
          </p:nvPr>
        </p:nvSpPr>
        <p:spPr>
          <a:ln/>
        </p:spPr>
      </p:sp>
      <p:sp>
        <p:nvSpPr>
          <p:cNvPr id="188419"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254440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A463C78-C1AC-4345-9AF0-44062CC881D0}" type="slidenum">
              <a:rPr lang="en-US" altLang="zh-CN"/>
              <a:pPr/>
              <a:t>34</a:t>
            </a:fld>
            <a:endParaRPr lang="en-US" altLang="zh-CN"/>
          </a:p>
        </p:txBody>
      </p:sp>
      <p:sp>
        <p:nvSpPr>
          <p:cNvPr id="189442" name="Rectangle 2"/>
          <p:cNvSpPr>
            <a:spLocks noGrp="1" noRot="1" noChangeAspect="1" noChangeArrowheads="1" noTextEdit="1"/>
          </p:cNvSpPr>
          <p:nvPr>
            <p:ph type="sldImg"/>
          </p:nvPr>
        </p:nvSpPr>
        <p:spPr>
          <a:ln/>
        </p:spPr>
      </p:sp>
      <p:sp>
        <p:nvSpPr>
          <p:cNvPr id="189443"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13490515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8F73D9-BEF0-400B-B2AA-A6F2875D528A}" type="slidenum">
              <a:rPr lang="en-US" altLang="zh-CN"/>
              <a:pPr/>
              <a:t>37</a:t>
            </a:fld>
            <a:endParaRPr lang="en-US" altLang="zh-CN"/>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20424274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4</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DA97A9B-64DC-4ED3-9513-9C641A4E28FD}" type="slidenum">
              <a:rPr lang="en-US" altLang="zh-CN" smtClean="0"/>
              <a:pPr/>
              <a:t>6</a:t>
            </a:fld>
            <a:endParaRPr lang="en-US" altLang="zh-CN"/>
          </a:p>
        </p:txBody>
      </p:sp>
    </p:spTree>
    <p:extLst>
      <p:ext uri="{BB962C8B-B14F-4D97-AF65-F5344CB8AC3E}">
        <p14:creationId xmlns:p14="http://schemas.microsoft.com/office/powerpoint/2010/main" val="34157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191942-0660-4031-9B78-295A483267C3}" type="slidenum">
              <a:rPr lang="en-US" altLang="zh-CN"/>
              <a:pPr/>
              <a:t>10</a:t>
            </a:fld>
            <a:endParaRPr lang="en-US" altLang="zh-CN"/>
          </a:p>
        </p:txBody>
      </p:sp>
      <p:sp>
        <p:nvSpPr>
          <p:cNvPr id="171010" name="Rectangle 2"/>
          <p:cNvSpPr>
            <a:spLocks noGrp="1" noRot="1" noChangeAspect="1" noChangeArrowheads="1" noTextEdit="1"/>
          </p:cNvSpPr>
          <p:nvPr>
            <p:ph type="sldImg"/>
          </p:nvPr>
        </p:nvSpPr>
        <p:spPr>
          <a:ln/>
        </p:spPr>
      </p:sp>
      <p:sp>
        <p:nvSpPr>
          <p:cNvPr id="171011" name="Rectangle 3"/>
          <p:cNvSpPr>
            <a:spLocks noGrp="1" noChangeArrowheads="1"/>
          </p:cNvSpPr>
          <p:nvPr>
            <p:ph type="body" idx="1"/>
          </p:nvPr>
        </p:nvSpPr>
        <p:spPr/>
        <p:txBody>
          <a:bodyPr/>
          <a:lstStyle/>
          <a:p>
            <a:endParaRPr lang="en-US" altLang="zh-CN" dirty="0"/>
          </a:p>
        </p:txBody>
      </p:sp>
    </p:spTree>
    <p:extLst>
      <p:ext uri="{BB962C8B-B14F-4D97-AF65-F5344CB8AC3E}">
        <p14:creationId xmlns:p14="http://schemas.microsoft.com/office/powerpoint/2010/main" val="34767837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zh-CN" altLang="en-US" dirty="0" smtClean="0">
                <a:solidFill>
                  <a:srgbClr val="0070C0"/>
                </a:solidFill>
                <a:latin typeface="宋体" pitchFamily="2" charset="-122"/>
                <a:ea typeface="宋体" pitchFamily="2" charset="-122"/>
              </a:rPr>
              <a:t>贸易的短期均衡</a:t>
            </a:r>
            <a:endParaRPr lang="en-US" altLang="zh-CN" dirty="0" smtClean="0">
              <a:solidFill>
                <a:srgbClr val="0070C0"/>
              </a:solidFill>
              <a:latin typeface="宋体" pitchFamily="2" charset="-122"/>
              <a:ea typeface="宋体" pitchFamily="2" charset="-122"/>
            </a:endParaRPr>
          </a:p>
          <a:p>
            <a:pPr lvl="2"/>
            <a:r>
              <a:rPr lang="zh-CN" altLang="en-US" dirty="0" smtClean="0">
                <a:solidFill>
                  <a:srgbClr val="0070C0"/>
                </a:solidFill>
                <a:latin typeface="宋体" pitchFamily="2" charset="-122"/>
                <a:ea typeface="宋体" pitchFamily="2" charset="-122"/>
              </a:rPr>
              <a:t>假设其余厂商的价格不变，代表厂商可以在</a:t>
            </a:r>
            <a:r>
              <a:rPr lang="en-US" altLang="zh-CN" dirty="0" smtClean="0">
                <a:solidFill>
                  <a:srgbClr val="0070C0"/>
                </a:solidFill>
                <a:latin typeface="宋体" pitchFamily="2" charset="-122"/>
                <a:ea typeface="宋体" pitchFamily="2" charset="-122"/>
              </a:rPr>
              <a:t> Q</a:t>
            </a:r>
            <a:r>
              <a:rPr lang="en-US" altLang="zh-CN" baseline="-25000" dirty="0" smtClean="0">
                <a:solidFill>
                  <a:srgbClr val="0070C0"/>
                </a:solidFill>
                <a:latin typeface="宋体" pitchFamily="2" charset="-122"/>
                <a:ea typeface="宋体" pitchFamily="2" charset="-122"/>
              </a:rPr>
              <a:t>2</a:t>
            </a:r>
            <a:r>
              <a:rPr lang="en-US" altLang="zh-CN" dirty="0" smtClean="0">
                <a:solidFill>
                  <a:srgbClr val="0070C0"/>
                </a:solidFill>
                <a:latin typeface="宋体" pitchFamily="2" charset="-122"/>
                <a:ea typeface="宋体" pitchFamily="2" charset="-122"/>
              </a:rPr>
              <a:t> </a:t>
            </a:r>
            <a:r>
              <a:rPr lang="zh-CN" altLang="en-US" dirty="0" smtClean="0">
                <a:solidFill>
                  <a:srgbClr val="0070C0"/>
                </a:solidFill>
                <a:latin typeface="宋体" pitchFamily="2" charset="-122"/>
                <a:ea typeface="宋体" pitchFamily="2" charset="-122"/>
              </a:rPr>
              <a:t>和</a:t>
            </a:r>
            <a:r>
              <a:rPr lang="en-US" altLang="zh-CN" dirty="0" smtClean="0">
                <a:solidFill>
                  <a:srgbClr val="0070C0"/>
                </a:solidFill>
                <a:latin typeface="宋体" pitchFamily="2" charset="-122"/>
                <a:ea typeface="宋体" pitchFamily="2" charset="-122"/>
              </a:rPr>
              <a:t> P</a:t>
            </a:r>
            <a:r>
              <a:rPr lang="en-US" altLang="zh-CN" baseline="-25000" dirty="0" smtClean="0">
                <a:solidFill>
                  <a:srgbClr val="0070C0"/>
                </a:solidFill>
                <a:latin typeface="宋体" pitchFamily="2" charset="-122"/>
                <a:ea typeface="宋体" pitchFamily="2" charset="-122"/>
              </a:rPr>
              <a:t>2</a:t>
            </a:r>
            <a:r>
              <a:rPr lang="zh-CN" altLang="en-US" dirty="0" smtClean="0">
                <a:solidFill>
                  <a:srgbClr val="0070C0"/>
                </a:solidFill>
                <a:latin typeface="宋体" pitchFamily="2" charset="-122"/>
                <a:ea typeface="宋体" pitchFamily="2" charset="-122"/>
              </a:rPr>
              <a:t>生产；</a:t>
            </a:r>
            <a:endParaRPr lang="en-US" altLang="zh-CN" dirty="0" smtClean="0">
              <a:solidFill>
                <a:srgbClr val="0070C0"/>
              </a:solidFill>
              <a:latin typeface="宋体" pitchFamily="2" charset="-122"/>
              <a:ea typeface="宋体" pitchFamily="2" charset="-122"/>
            </a:endParaRPr>
          </a:p>
          <a:p>
            <a:pPr lvl="2"/>
            <a:r>
              <a:rPr lang="zh-CN" altLang="en-US" dirty="0" smtClean="0">
                <a:solidFill>
                  <a:srgbClr val="0070C0"/>
                </a:solidFill>
                <a:latin typeface="宋体" pitchFamily="2" charset="-122"/>
                <a:ea typeface="宋体" pitchFamily="2" charset="-122"/>
              </a:rPr>
              <a:t>为此，代表厂商将获取正的垄断利润；</a:t>
            </a:r>
            <a:endParaRPr lang="en-US" altLang="zh-CN" sz="1200" dirty="0" smtClean="0">
              <a:solidFill>
                <a:srgbClr val="0070C0"/>
              </a:solidFill>
              <a:latin typeface="宋体" pitchFamily="2" charset="-122"/>
              <a:ea typeface="宋体" pitchFamily="2" charset="-122"/>
            </a:endParaRPr>
          </a:p>
          <a:p>
            <a:pPr lvl="1"/>
            <a:r>
              <a:rPr lang="zh-CN" altLang="en-US" dirty="0" smtClean="0">
                <a:solidFill>
                  <a:srgbClr val="0070C0"/>
                </a:solidFill>
                <a:latin typeface="宋体" pitchFamily="2" charset="-122"/>
                <a:ea typeface="宋体" pitchFamily="2" charset="-122"/>
              </a:rPr>
              <a:t>但是，如果所有厂商都降低价格，那么厂商面临的需求曲线为</a:t>
            </a:r>
            <a:r>
              <a:rPr lang="en-US" altLang="zh-CN" dirty="0" smtClean="0">
                <a:solidFill>
                  <a:srgbClr val="0070C0"/>
                </a:solidFill>
                <a:latin typeface="宋体" pitchFamily="2" charset="-122"/>
                <a:ea typeface="宋体" pitchFamily="2" charset="-122"/>
              </a:rPr>
              <a:t>D/N</a:t>
            </a:r>
            <a:r>
              <a:rPr lang="en-US" altLang="zh-CN" baseline="30000" dirty="0" smtClean="0">
                <a:solidFill>
                  <a:srgbClr val="0070C0"/>
                </a:solidFill>
                <a:latin typeface="宋体" pitchFamily="2" charset="-122"/>
                <a:ea typeface="宋体" pitchFamily="2" charset="-122"/>
              </a:rPr>
              <a:t>A</a:t>
            </a:r>
            <a:r>
              <a:rPr lang="en-US" altLang="zh-CN" dirty="0" smtClean="0">
                <a:solidFill>
                  <a:srgbClr val="0070C0"/>
                </a:solidFill>
                <a:latin typeface="宋体" pitchFamily="2" charset="-122"/>
                <a:ea typeface="宋体" pitchFamily="2" charset="-122"/>
              </a:rPr>
              <a:t>, </a:t>
            </a:r>
            <a:r>
              <a:rPr lang="zh-CN" altLang="en-US" dirty="0" smtClean="0">
                <a:solidFill>
                  <a:srgbClr val="0070C0"/>
                </a:solidFill>
                <a:latin typeface="宋体" pitchFamily="2" charset="-122"/>
                <a:ea typeface="宋体" pitchFamily="2" charset="-122"/>
              </a:rPr>
              <a:t>而不是</a:t>
            </a:r>
            <a:r>
              <a:rPr lang="en-US" altLang="zh-CN" dirty="0" smtClean="0">
                <a:solidFill>
                  <a:srgbClr val="0070C0"/>
                </a:solidFill>
                <a:latin typeface="宋体" pitchFamily="2" charset="-122"/>
                <a:ea typeface="宋体" pitchFamily="2" charset="-122"/>
              </a:rPr>
              <a:t> d</a:t>
            </a:r>
            <a:r>
              <a:rPr lang="en-US" altLang="zh-CN" baseline="-25000" dirty="0" smtClean="0">
                <a:solidFill>
                  <a:srgbClr val="0070C0"/>
                </a:solidFill>
                <a:latin typeface="宋体" pitchFamily="2" charset="-122"/>
                <a:ea typeface="宋体" pitchFamily="2" charset="-122"/>
              </a:rPr>
              <a:t>2</a:t>
            </a:r>
            <a:r>
              <a:rPr lang="en-US" altLang="zh-CN" dirty="0" smtClean="0">
                <a:solidFill>
                  <a:srgbClr val="0070C0"/>
                </a:solidFill>
                <a:latin typeface="宋体" pitchFamily="2" charset="-122"/>
                <a:ea typeface="宋体" pitchFamily="2" charset="-122"/>
              </a:rPr>
              <a:t>.</a:t>
            </a:r>
            <a:endParaRPr lang="en-US" altLang="zh-CN" baseline="-25000" dirty="0" smtClean="0">
              <a:solidFill>
                <a:srgbClr val="0070C0"/>
              </a:solidFill>
              <a:latin typeface="宋体" pitchFamily="2" charset="-122"/>
              <a:ea typeface="宋体" pitchFamily="2" charset="-122"/>
            </a:endParaRPr>
          </a:p>
          <a:p>
            <a:pPr lvl="2"/>
            <a:r>
              <a:rPr lang="en-US" altLang="zh-CN" dirty="0" smtClean="0">
                <a:solidFill>
                  <a:srgbClr val="0070C0"/>
                </a:solidFill>
                <a:latin typeface="宋体" pitchFamily="2" charset="-122"/>
                <a:ea typeface="宋体" pitchFamily="2" charset="-122"/>
              </a:rPr>
              <a:t>D/N</a:t>
            </a:r>
            <a:r>
              <a:rPr lang="en-US" altLang="zh-CN" sz="2400" baseline="30000" dirty="0" smtClean="0">
                <a:solidFill>
                  <a:srgbClr val="0070C0"/>
                </a:solidFill>
                <a:latin typeface="宋体" pitchFamily="2" charset="-122"/>
                <a:ea typeface="宋体" pitchFamily="2" charset="-122"/>
              </a:rPr>
              <a:t>A</a:t>
            </a:r>
            <a:r>
              <a:rPr lang="en-US" altLang="zh-CN" dirty="0" smtClean="0">
                <a:solidFill>
                  <a:srgbClr val="0070C0"/>
                </a:solidFill>
                <a:latin typeface="宋体" pitchFamily="2" charset="-122"/>
                <a:ea typeface="宋体" pitchFamily="2" charset="-122"/>
              </a:rPr>
              <a:t> </a:t>
            </a:r>
            <a:r>
              <a:rPr lang="zh-CN" altLang="en-US" dirty="0" smtClean="0">
                <a:solidFill>
                  <a:srgbClr val="0070C0"/>
                </a:solidFill>
                <a:latin typeface="宋体" pitchFamily="2" charset="-122"/>
                <a:ea typeface="宋体" pitchFamily="2" charset="-122"/>
              </a:rPr>
              <a:t>是所有厂商价格相同时面临的需求；</a:t>
            </a:r>
            <a:endParaRPr lang="en-US" altLang="zh-CN" dirty="0" smtClean="0">
              <a:solidFill>
                <a:srgbClr val="0070C0"/>
              </a:solidFill>
              <a:latin typeface="宋体" pitchFamily="2" charset="-122"/>
              <a:ea typeface="宋体" pitchFamily="2" charset="-122"/>
            </a:endParaRPr>
          </a:p>
          <a:p>
            <a:pPr lvl="2"/>
            <a:r>
              <a:rPr lang="zh-CN" altLang="en-US" dirty="0" smtClean="0">
                <a:solidFill>
                  <a:srgbClr val="0070C0"/>
                </a:solidFill>
                <a:latin typeface="宋体" pitchFamily="2" charset="-122"/>
                <a:ea typeface="宋体" pitchFamily="2" charset="-122"/>
              </a:rPr>
              <a:t>此时，代表厂商的利润点在</a:t>
            </a:r>
            <a:r>
              <a:rPr lang="en-US" altLang="zh-CN" dirty="0" smtClean="0">
                <a:solidFill>
                  <a:srgbClr val="0070C0"/>
                </a:solidFill>
                <a:latin typeface="宋体" pitchFamily="2" charset="-122"/>
                <a:ea typeface="宋体" pitchFamily="2" charset="-122"/>
              </a:rPr>
              <a:t>B′</a:t>
            </a:r>
            <a:r>
              <a:rPr lang="zh-CN" altLang="en-US" dirty="0" smtClean="0">
                <a:solidFill>
                  <a:srgbClr val="0070C0"/>
                </a:solidFill>
                <a:latin typeface="宋体" pitchFamily="2" charset="-122"/>
                <a:ea typeface="宋体" pitchFamily="2" charset="-122"/>
              </a:rPr>
              <a:t>而不是</a:t>
            </a:r>
            <a:r>
              <a:rPr lang="en-US" altLang="zh-CN" dirty="0" smtClean="0">
                <a:solidFill>
                  <a:srgbClr val="0070C0"/>
                </a:solidFill>
                <a:latin typeface="宋体" pitchFamily="2" charset="-122"/>
                <a:ea typeface="宋体" pitchFamily="2" charset="-122"/>
              </a:rPr>
              <a:t>B</a:t>
            </a:r>
            <a:r>
              <a:rPr lang="zh-CN" altLang="en-US" dirty="0" smtClean="0">
                <a:solidFill>
                  <a:srgbClr val="0070C0"/>
                </a:solidFill>
                <a:latin typeface="宋体" pitchFamily="2" charset="-122"/>
                <a:ea typeface="宋体" pitchFamily="2" charset="-122"/>
              </a:rPr>
              <a:t>点；</a:t>
            </a:r>
            <a:endParaRPr lang="en-US" altLang="zh-CN" dirty="0" smtClean="0">
              <a:solidFill>
                <a:srgbClr val="0070C0"/>
              </a:solidFill>
              <a:latin typeface="宋体" pitchFamily="2" charset="-122"/>
              <a:ea typeface="宋体" pitchFamily="2" charset="-122"/>
            </a:endParaRPr>
          </a:p>
          <a:p>
            <a:pPr lvl="2"/>
            <a:r>
              <a:rPr lang="zh-CN" altLang="en-US" dirty="0" smtClean="0">
                <a:solidFill>
                  <a:srgbClr val="0070C0"/>
                </a:solidFill>
                <a:latin typeface="宋体" pitchFamily="2" charset="-122"/>
                <a:ea typeface="宋体" pitchFamily="2" charset="-122"/>
              </a:rPr>
              <a:t>由于</a:t>
            </a:r>
            <a:r>
              <a:rPr lang="en-US" altLang="zh-CN" dirty="0" smtClean="0">
                <a:solidFill>
                  <a:srgbClr val="0070C0"/>
                </a:solidFill>
                <a:latin typeface="宋体" pitchFamily="2" charset="-122"/>
                <a:ea typeface="宋体" pitchFamily="2" charset="-122"/>
              </a:rPr>
              <a:t>B</a:t>
            </a:r>
            <a:r>
              <a:rPr lang="zh-CN" altLang="en-US" dirty="0" smtClean="0">
                <a:solidFill>
                  <a:srgbClr val="0070C0"/>
                </a:solidFill>
                <a:latin typeface="宋体" pitchFamily="2" charset="-122"/>
                <a:ea typeface="宋体" pitchFamily="2" charset="-122"/>
              </a:rPr>
              <a:t>点对应的价格低于平均成本，厂商反而会受损；</a:t>
            </a:r>
            <a:endParaRPr lang="en-US" altLang="zh-CN" dirty="0" smtClean="0">
              <a:solidFill>
                <a:srgbClr val="0070C0"/>
              </a:solidFill>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CDA97A9B-64DC-4ED3-9513-9C641A4E28FD}" type="slidenum">
              <a:rPr lang="en-US" altLang="zh-CN" smtClean="0"/>
              <a:pPr/>
              <a:t>15</a:t>
            </a:fld>
            <a:endParaRPr lang="en-US" altLang="zh-CN"/>
          </a:p>
        </p:txBody>
      </p:sp>
    </p:spTree>
    <p:extLst>
      <p:ext uri="{BB962C8B-B14F-4D97-AF65-F5344CB8AC3E}">
        <p14:creationId xmlns:p14="http://schemas.microsoft.com/office/powerpoint/2010/main" val="7935622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solidFill>
                  <a:srgbClr val="0070C0"/>
                </a:solidFill>
                <a:latin typeface="宋体" pitchFamily="2" charset="-122"/>
                <a:ea typeface="宋体" pitchFamily="2" charset="-122"/>
              </a:rPr>
              <a:t>贸易的长期均衡</a:t>
            </a:r>
            <a:endParaRPr lang="en-US" altLang="zh-CN" dirty="0" smtClean="0">
              <a:solidFill>
                <a:srgbClr val="0070C0"/>
              </a:solidFill>
              <a:latin typeface="宋体" pitchFamily="2" charset="-122"/>
              <a:ea typeface="宋体" pitchFamily="2" charset="-122"/>
            </a:endParaRPr>
          </a:p>
          <a:p>
            <a:pPr lvl="1"/>
            <a:r>
              <a:rPr lang="zh-CN" altLang="en-US" dirty="0" smtClean="0">
                <a:solidFill>
                  <a:srgbClr val="0070C0"/>
                </a:solidFill>
                <a:latin typeface="宋体" pitchFamily="2" charset="-122"/>
                <a:ea typeface="宋体" pitchFamily="2" charset="-122"/>
              </a:rPr>
              <a:t>随着一些厂商退出，所有厂商面临的市场需求曲线</a:t>
            </a:r>
            <a:r>
              <a:rPr lang="en-US" altLang="zh-CN" dirty="0" smtClean="0">
                <a:solidFill>
                  <a:srgbClr val="0070C0"/>
                </a:solidFill>
                <a:latin typeface="宋体" pitchFamily="2" charset="-122"/>
                <a:ea typeface="宋体" pitchFamily="2" charset="-122"/>
              </a:rPr>
              <a:t>D/N</a:t>
            </a:r>
            <a:r>
              <a:rPr lang="en-US" altLang="zh-CN" baseline="30000" dirty="0" smtClean="0">
                <a:solidFill>
                  <a:srgbClr val="0070C0"/>
                </a:solidFill>
                <a:latin typeface="宋体" pitchFamily="2" charset="-122"/>
                <a:ea typeface="宋体" pitchFamily="2" charset="-122"/>
              </a:rPr>
              <a:t>T </a:t>
            </a:r>
            <a:r>
              <a:rPr lang="zh-CN" altLang="en-US" dirty="0" smtClean="0">
                <a:solidFill>
                  <a:srgbClr val="0070C0"/>
                </a:solidFill>
                <a:latin typeface="宋体" pitchFamily="2" charset="-122"/>
                <a:ea typeface="宋体" pitchFamily="2" charset="-122"/>
              </a:rPr>
              <a:t>会变大，向右移动；</a:t>
            </a:r>
            <a:endParaRPr lang="en-US" altLang="zh-CN" dirty="0" smtClean="0">
              <a:solidFill>
                <a:srgbClr val="0070C0"/>
              </a:solidFill>
              <a:latin typeface="宋体" pitchFamily="2" charset="-122"/>
              <a:ea typeface="宋体" pitchFamily="2" charset="-122"/>
            </a:endParaRPr>
          </a:p>
          <a:p>
            <a:pPr lvl="1"/>
            <a:r>
              <a:rPr lang="zh-CN" altLang="en-US" dirty="0" smtClean="0">
                <a:solidFill>
                  <a:srgbClr val="0070C0"/>
                </a:solidFill>
                <a:latin typeface="宋体" pitchFamily="2" charset="-122"/>
                <a:ea typeface="宋体" pitchFamily="2" charset="-122"/>
              </a:rPr>
              <a:t>而在其他厂商不改变价格的条件下，代表厂商面临的需求曲线</a:t>
            </a:r>
            <a:r>
              <a:rPr lang="en-US" altLang="zh-CN" dirty="0" smtClean="0">
                <a:solidFill>
                  <a:srgbClr val="0070C0"/>
                </a:solidFill>
                <a:latin typeface="宋体" pitchFamily="2" charset="-122"/>
                <a:ea typeface="宋体" pitchFamily="2" charset="-122"/>
              </a:rPr>
              <a:t>d</a:t>
            </a:r>
            <a:r>
              <a:rPr lang="en-US" altLang="zh-CN" baseline="-25000" dirty="0" smtClean="0">
                <a:solidFill>
                  <a:srgbClr val="0070C0"/>
                </a:solidFill>
                <a:latin typeface="宋体" pitchFamily="2" charset="-122"/>
                <a:ea typeface="宋体" pitchFamily="2" charset="-122"/>
              </a:rPr>
              <a:t>3</a:t>
            </a:r>
            <a:r>
              <a:rPr lang="zh-CN" altLang="en-US" dirty="0" smtClean="0">
                <a:solidFill>
                  <a:srgbClr val="0070C0"/>
                </a:solidFill>
                <a:latin typeface="宋体" pitchFamily="2" charset="-122"/>
                <a:ea typeface="宋体" pitchFamily="2" charset="-122"/>
              </a:rPr>
              <a:t>会更为平坦；</a:t>
            </a:r>
            <a:endParaRPr lang="en-US" altLang="zh-CN" dirty="0" smtClean="0">
              <a:solidFill>
                <a:srgbClr val="0070C0"/>
              </a:solidFill>
              <a:latin typeface="宋体" pitchFamily="2" charset="-122"/>
              <a:ea typeface="宋体" pitchFamily="2" charset="-122"/>
            </a:endParaRPr>
          </a:p>
          <a:p>
            <a:pPr lvl="1"/>
            <a:r>
              <a:rPr lang="zh-CN" altLang="en-US" dirty="0" smtClean="0">
                <a:solidFill>
                  <a:srgbClr val="0070C0"/>
                </a:solidFill>
                <a:latin typeface="宋体" pitchFamily="2" charset="-122"/>
                <a:ea typeface="宋体" pitchFamily="2" charset="-122"/>
              </a:rPr>
              <a:t>最终，长期中，代表厂商、所有厂商的需求曲线会与平均成本曲线</a:t>
            </a:r>
            <a:r>
              <a:rPr lang="en-US" altLang="zh-CN" dirty="0" smtClean="0">
                <a:solidFill>
                  <a:srgbClr val="0070C0"/>
                </a:solidFill>
                <a:latin typeface="宋体" pitchFamily="2" charset="-122"/>
                <a:ea typeface="宋体" pitchFamily="2" charset="-122"/>
              </a:rPr>
              <a:t>AC</a:t>
            </a:r>
            <a:r>
              <a:rPr lang="zh-CN" altLang="en-US" dirty="0" smtClean="0">
                <a:solidFill>
                  <a:srgbClr val="0070C0"/>
                </a:solidFill>
                <a:latin typeface="宋体" pitchFamily="2" charset="-122"/>
                <a:ea typeface="宋体" pitchFamily="2" charset="-122"/>
              </a:rPr>
              <a:t>相交于一点</a:t>
            </a:r>
            <a:r>
              <a:rPr lang="en-US" altLang="zh-CN" dirty="0" smtClean="0">
                <a:solidFill>
                  <a:srgbClr val="0070C0"/>
                </a:solidFill>
                <a:latin typeface="宋体" pitchFamily="2" charset="-122"/>
                <a:ea typeface="宋体" pitchFamily="2" charset="-122"/>
              </a:rPr>
              <a:t>C</a:t>
            </a:r>
            <a:r>
              <a:rPr lang="zh-CN" altLang="en-US" dirty="0" smtClean="0">
                <a:solidFill>
                  <a:srgbClr val="0070C0"/>
                </a:solidFill>
                <a:latin typeface="宋体" pitchFamily="2" charset="-122"/>
                <a:ea typeface="宋体" pitchFamily="2" charset="-122"/>
              </a:rPr>
              <a:t>；</a:t>
            </a:r>
            <a:endParaRPr lang="en-US" altLang="zh-CN" dirty="0" smtClean="0">
              <a:solidFill>
                <a:srgbClr val="0070C0"/>
              </a:solidFill>
              <a:latin typeface="宋体" pitchFamily="2" charset="-122"/>
              <a:ea typeface="宋体" pitchFamily="2" charset="-122"/>
            </a:endParaRPr>
          </a:p>
          <a:p>
            <a:pPr lvl="1"/>
            <a:r>
              <a:rPr lang="zh-CN" altLang="en-US" dirty="0" smtClean="0">
                <a:solidFill>
                  <a:srgbClr val="0070C0"/>
                </a:solidFill>
                <a:latin typeface="宋体" pitchFamily="2" charset="-122"/>
                <a:ea typeface="宋体" pitchFamily="2" charset="-122"/>
              </a:rPr>
              <a:t>此时，垄断利润为</a:t>
            </a:r>
            <a:r>
              <a:rPr lang="en-US" altLang="zh-CN" dirty="0" smtClean="0">
                <a:solidFill>
                  <a:srgbClr val="0070C0"/>
                </a:solidFill>
                <a:latin typeface="宋体" pitchFamily="2" charset="-122"/>
                <a:ea typeface="宋体" pitchFamily="2" charset="-122"/>
              </a:rPr>
              <a:t>0</a:t>
            </a:r>
            <a:r>
              <a:rPr lang="zh-CN" altLang="en-US" dirty="0" smtClean="0">
                <a:solidFill>
                  <a:srgbClr val="0070C0"/>
                </a:solidFill>
                <a:latin typeface="宋体" pitchFamily="2" charset="-122"/>
                <a:ea typeface="宋体" pitchFamily="2" charset="-122"/>
              </a:rPr>
              <a:t>，厂商不进入也不退出；</a:t>
            </a:r>
            <a:endParaRPr lang="en-US" altLang="zh-CN" dirty="0" smtClean="0">
              <a:solidFill>
                <a:srgbClr val="0070C0"/>
              </a:solidFill>
              <a:latin typeface="宋体" pitchFamily="2" charset="-122"/>
              <a:ea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CDA97A9B-64DC-4ED3-9513-9C641A4E28FD}" type="slidenum">
              <a:rPr lang="en-US" altLang="zh-CN" smtClean="0"/>
              <a:pPr/>
              <a:t>17</a:t>
            </a:fld>
            <a:endParaRPr lang="en-US" altLang="zh-CN"/>
          </a:p>
        </p:txBody>
      </p:sp>
    </p:spTree>
    <p:extLst>
      <p:ext uri="{BB962C8B-B14F-4D97-AF65-F5344CB8AC3E}">
        <p14:creationId xmlns:p14="http://schemas.microsoft.com/office/powerpoint/2010/main" val="910143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D874DF-D4DF-47C0-A8AF-5519F2669DB2}" type="slidenum">
              <a:rPr lang="en-US" altLang="zh-CN"/>
              <a:pPr/>
              <a:t>20</a:t>
            </a:fld>
            <a:endParaRPr lang="en-US" altLang="zh-CN"/>
          </a:p>
        </p:txBody>
      </p:sp>
      <p:sp>
        <p:nvSpPr>
          <p:cNvPr id="175106" name="Rectangle 2"/>
          <p:cNvSpPr>
            <a:spLocks noGrp="1" noRot="1" noChangeAspect="1" noChangeArrowheads="1" noTextEdit="1"/>
          </p:cNvSpPr>
          <p:nvPr>
            <p:ph type="sldImg"/>
          </p:nvPr>
        </p:nvSpPr>
        <p:spPr>
          <a:ln/>
        </p:spPr>
      </p:sp>
      <p:sp>
        <p:nvSpPr>
          <p:cNvPr id="175107" name="Rectangle 3"/>
          <p:cNvSpPr>
            <a:spLocks noGrp="1" noChangeArrowheads="1"/>
          </p:cNvSpPr>
          <p:nvPr>
            <p:ph type="body" idx="1"/>
          </p:nvPr>
        </p:nvSpPr>
        <p:spPr/>
        <p:txBody>
          <a:bodyPr/>
          <a:lstStyle/>
          <a:p>
            <a:endParaRPr lang="en-US" altLang="zh-CN" i="1" dirty="0"/>
          </a:p>
        </p:txBody>
      </p:sp>
    </p:spTree>
    <p:extLst>
      <p:ext uri="{BB962C8B-B14F-4D97-AF65-F5344CB8AC3E}">
        <p14:creationId xmlns:p14="http://schemas.microsoft.com/office/powerpoint/2010/main" val="8526144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FD4762E-6CEF-4B6F-AE4A-2ECF8E2A1E0C}" type="slidenum">
              <a:rPr lang="en-US" altLang="zh-CN"/>
              <a:pPr/>
              <a:t>22</a:t>
            </a:fld>
            <a:endParaRPr lang="en-US" altLang="zh-CN"/>
          </a:p>
        </p:txBody>
      </p:sp>
      <p:sp>
        <p:nvSpPr>
          <p:cNvPr id="179202" name="Rectangle 2"/>
          <p:cNvSpPr>
            <a:spLocks noGrp="1" noRot="1" noChangeAspect="1" noChangeArrowheads="1" noTextEdit="1"/>
          </p:cNvSpPr>
          <p:nvPr>
            <p:ph type="sldImg"/>
          </p:nvPr>
        </p:nvSpPr>
        <p:spPr>
          <a:ln/>
        </p:spPr>
      </p:sp>
      <p:sp>
        <p:nvSpPr>
          <p:cNvPr id="179203" name="Rectangle 3"/>
          <p:cNvSpPr>
            <a:spLocks noGrp="1" noChangeArrowheads="1"/>
          </p:cNvSpPr>
          <p:nvPr>
            <p:ph type="body" idx="1"/>
          </p:nvPr>
        </p:nvSpPr>
        <p:spPr/>
        <p:txBody>
          <a:bodyPr/>
          <a:lstStyle/>
          <a:p>
            <a:endParaRPr lang="en-US" altLang="zh-CN" i="1" dirty="0"/>
          </a:p>
        </p:txBody>
      </p:sp>
    </p:spTree>
    <p:extLst>
      <p:ext uri="{BB962C8B-B14F-4D97-AF65-F5344CB8AC3E}">
        <p14:creationId xmlns:p14="http://schemas.microsoft.com/office/powerpoint/2010/main" val="3716379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EE844D60-FEFB-44D1-BEA0-1126473F9DFF}"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CC5A73E5-CC2B-46B3-BA83-79D19A7BE1B5}" type="slidenum">
              <a:rPr lang="en-US" altLang="zh-CN"/>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8C68CA8E-6698-473B-A82B-91050A1F0BCD}" type="slidenum">
              <a:rPr lang="en-US" altLang="zh-CN"/>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9144000" cy="838200"/>
          </a:xfrm>
        </p:spPr>
        <p:txBody>
          <a:bodyPr/>
          <a:lstStyle/>
          <a:p>
            <a:r>
              <a:rPr lang="zh-CN" altLang="en-US"/>
              <a:t>单击此处编辑母版标题样式</a:t>
            </a:r>
          </a:p>
        </p:txBody>
      </p:sp>
      <p:sp>
        <p:nvSpPr>
          <p:cNvPr id="3" name="文本占位符 2"/>
          <p:cNvSpPr>
            <a:spLocks noGrp="1"/>
          </p:cNvSpPr>
          <p:nvPr>
            <p:ph type="body" sz="half" idx="1"/>
          </p:nvPr>
        </p:nvSpPr>
        <p:spPr>
          <a:xfrm>
            <a:off x="382588" y="1143000"/>
            <a:ext cx="4151312"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86300" y="1143000"/>
            <a:ext cx="4151313" cy="5257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0" y="6426200"/>
            <a:ext cx="7889875" cy="431800"/>
          </a:xfrm>
        </p:spPr>
        <p:txBody>
          <a:bodyPr/>
          <a:lstStyle>
            <a:lvl1pPr>
              <a:defRPr/>
            </a:lvl1pPr>
          </a:lstStyle>
          <a:p>
            <a:endParaRPr lang="zh-CN"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D08569D5-28F4-4931-9E21-D5089C1F72B3}" type="slidenum">
              <a:rPr lang="en-US" altLang="zh-CN"/>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endParaRPr lang="zh-CN" altLang="zh-CN"/>
          </a:p>
        </p:txBody>
      </p:sp>
      <p:sp>
        <p:nvSpPr>
          <p:cNvPr id="6" name="Rectangle 6"/>
          <p:cNvSpPr>
            <a:spLocks noGrp="1" noChangeArrowheads="1"/>
          </p:cNvSpPr>
          <p:nvPr>
            <p:ph type="sldNum" sz="quarter" idx="12"/>
          </p:nvPr>
        </p:nvSpPr>
        <p:spPr>
          <a:ln/>
        </p:spPr>
        <p:txBody>
          <a:bodyPr/>
          <a:lstStyle>
            <a:lvl1pPr>
              <a:defRPr/>
            </a:lvl1pPr>
          </a:lstStyle>
          <a:p>
            <a:fld id="{BF6F4BC0-9AB6-42BA-8DCC-F200357D06D9}" type="slidenum">
              <a:rPr lang="en-US" altLang="zh-CN"/>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AE1E852E-5149-424C-ABC7-F19DF19E21B2}" type="slidenum">
              <a:rPr lang="en-US" altLang="zh-CN"/>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endParaRPr lang="zh-CN" altLang="zh-CN"/>
          </a:p>
        </p:txBody>
      </p:sp>
      <p:sp>
        <p:nvSpPr>
          <p:cNvPr id="8" name="Rectangle 5"/>
          <p:cNvSpPr>
            <a:spLocks noGrp="1" noChangeArrowheads="1"/>
          </p:cNvSpPr>
          <p:nvPr>
            <p:ph type="ftr" sz="quarter" idx="11"/>
          </p:nvPr>
        </p:nvSpPr>
        <p:spPr>
          <a:ln/>
        </p:spPr>
        <p:txBody>
          <a:bodyPr/>
          <a:lstStyle>
            <a:lvl1pPr>
              <a:defRPr/>
            </a:lvl1pPr>
          </a:lstStyle>
          <a:p>
            <a:endParaRPr lang="zh-CN" altLang="zh-CN"/>
          </a:p>
        </p:txBody>
      </p:sp>
      <p:sp>
        <p:nvSpPr>
          <p:cNvPr id="9" name="Rectangle 6"/>
          <p:cNvSpPr>
            <a:spLocks noGrp="1" noChangeArrowheads="1"/>
          </p:cNvSpPr>
          <p:nvPr>
            <p:ph type="sldNum" sz="quarter" idx="12"/>
          </p:nvPr>
        </p:nvSpPr>
        <p:spPr>
          <a:ln/>
        </p:spPr>
        <p:txBody>
          <a:bodyPr/>
          <a:lstStyle>
            <a:lvl1pPr>
              <a:defRPr/>
            </a:lvl1pPr>
          </a:lstStyle>
          <a:p>
            <a:fld id="{10FF527E-4D0A-47EF-91BC-0072BB7D2152}" type="slidenum">
              <a:rPr lang="en-US" altLang="zh-CN"/>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endParaRPr lang="zh-CN" altLang="zh-CN"/>
          </a:p>
        </p:txBody>
      </p:sp>
      <p:sp>
        <p:nvSpPr>
          <p:cNvPr id="4" name="Rectangle 5"/>
          <p:cNvSpPr>
            <a:spLocks noGrp="1" noChangeArrowheads="1"/>
          </p:cNvSpPr>
          <p:nvPr>
            <p:ph type="ftr" sz="quarter" idx="11"/>
          </p:nvPr>
        </p:nvSpPr>
        <p:spPr>
          <a:ln/>
        </p:spPr>
        <p:txBody>
          <a:bodyPr/>
          <a:lstStyle>
            <a:lvl1pPr>
              <a:defRPr/>
            </a:lvl1pPr>
          </a:lstStyle>
          <a:p>
            <a:endParaRPr lang="zh-CN" altLang="zh-CN"/>
          </a:p>
        </p:txBody>
      </p:sp>
      <p:sp>
        <p:nvSpPr>
          <p:cNvPr id="5" name="Rectangle 6"/>
          <p:cNvSpPr>
            <a:spLocks noGrp="1" noChangeArrowheads="1"/>
          </p:cNvSpPr>
          <p:nvPr>
            <p:ph type="sldNum" sz="quarter" idx="12"/>
          </p:nvPr>
        </p:nvSpPr>
        <p:spPr>
          <a:ln/>
        </p:spPr>
        <p:txBody>
          <a:bodyPr/>
          <a:lstStyle>
            <a:lvl1pPr>
              <a:defRPr/>
            </a:lvl1pPr>
          </a:lstStyle>
          <a:p>
            <a:fld id="{C6567D01-D536-4311-93B5-4E11DCF63ECE}" type="slidenum">
              <a:rPr lang="en-US" altLang="zh-CN"/>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zh-CN" altLang="zh-CN"/>
          </a:p>
        </p:txBody>
      </p:sp>
      <p:sp>
        <p:nvSpPr>
          <p:cNvPr id="3" name="Rectangle 5"/>
          <p:cNvSpPr>
            <a:spLocks noGrp="1" noChangeArrowheads="1"/>
          </p:cNvSpPr>
          <p:nvPr>
            <p:ph type="ftr" sz="quarter" idx="11"/>
          </p:nvPr>
        </p:nvSpPr>
        <p:spPr>
          <a:ln/>
        </p:spPr>
        <p:txBody>
          <a:bodyPr/>
          <a:lstStyle>
            <a:lvl1pPr>
              <a:defRPr/>
            </a:lvl1pPr>
          </a:lstStyle>
          <a:p>
            <a:endParaRPr lang="zh-CN" altLang="zh-CN"/>
          </a:p>
        </p:txBody>
      </p:sp>
      <p:sp>
        <p:nvSpPr>
          <p:cNvPr id="4" name="Rectangle 6"/>
          <p:cNvSpPr>
            <a:spLocks noGrp="1" noChangeArrowheads="1"/>
          </p:cNvSpPr>
          <p:nvPr>
            <p:ph type="sldNum" sz="quarter" idx="12"/>
          </p:nvPr>
        </p:nvSpPr>
        <p:spPr>
          <a:ln/>
        </p:spPr>
        <p:txBody>
          <a:bodyPr/>
          <a:lstStyle>
            <a:lvl1pPr>
              <a:defRPr/>
            </a:lvl1pPr>
          </a:lstStyle>
          <a:p>
            <a:fld id="{4E3BDEFC-42D5-4872-ADB9-19D19663C858}" type="slidenum">
              <a:rPr lang="en-US" altLang="zh-CN"/>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8708AB50-B95E-456A-B912-8CDC49A3BFD1}" type="slidenum">
              <a:rPr lang="en-US" altLang="zh-CN"/>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endParaRPr lang="zh-CN" altLang="zh-CN"/>
          </a:p>
        </p:txBody>
      </p:sp>
      <p:sp>
        <p:nvSpPr>
          <p:cNvPr id="7" name="Rectangle 6"/>
          <p:cNvSpPr>
            <a:spLocks noGrp="1" noChangeArrowheads="1"/>
          </p:cNvSpPr>
          <p:nvPr>
            <p:ph type="sldNum" sz="quarter" idx="12"/>
          </p:nvPr>
        </p:nvSpPr>
        <p:spPr>
          <a:ln/>
        </p:spPr>
        <p:txBody>
          <a:bodyPr/>
          <a:lstStyle>
            <a:lvl1pPr>
              <a:defRPr/>
            </a:lvl1pPr>
          </a:lstStyle>
          <a:p>
            <a:fld id="{745EC015-9B45-4289-A91B-087CAEE4336E}" type="slidenum">
              <a:rPr lang="en-US" altLang="zh-CN"/>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Times" charset="0"/>
              </a:defRPr>
            </a:lvl1pPr>
          </a:lstStyle>
          <a:p>
            <a:endParaRPr lang="zh-CN"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Times" charset="0"/>
              </a:defRPr>
            </a:lvl1pPr>
          </a:lstStyle>
          <a:p>
            <a:endParaRPr lang="zh-CN"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Times" charset="0"/>
              </a:defRPr>
            </a:lvl1pPr>
          </a:lstStyle>
          <a:p>
            <a:fld id="{4C0D0FBF-8F9A-42D9-BFC6-FFC2DD2F6C19}"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baike.baidu.com/item/%E5%8A%A8%E6%80%81%E6%A8%A1%E5%9E%8B?fromModule=lemma_inlink" TargetMode="External"/><Relationship Id="rId2" Type="http://schemas.openxmlformats.org/officeDocument/2006/relationships/hyperlink" Target="https://baike.baidu.com/item/%E7%BB%8F%E6%B5%8E%E8%AE%A1%E9%87%8F%E5%AD%A6?fromModule=lemma_inlink"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3.wmf"/></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5" Type="http://schemas.openxmlformats.org/officeDocument/2006/relationships/image" Target="../media/image15.tiff"/><Relationship Id="rId4" Type="http://schemas.openxmlformats.org/officeDocument/2006/relationships/image" Target="../media/image14.wmf"/></Relationships>
</file>

<file path=ppt/slides/_rels/slide2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3"/>
          <p:cNvSpPr>
            <a:spLocks noGrp="1" noChangeArrowheads="1"/>
          </p:cNvSpPr>
          <p:nvPr/>
        </p:nvSpPr>
        <p:spPr bwMode="auto">
          <a:xfrm>
            <a:off x="0" y="1295400"/>
            <a:ext cx="9144000" cy="3810000"/>
          </a:xfrm>
          <a:prstGeom prst="rect">
            <a:avLst/>
          </a:prstGeom>
          <a:noFill/>
          <a:ln w="9525">
            <a:noFill/>
            <a:miter lim="800000"/>
            <a:headEnd/>
            <a:tailEnd/>
          </a:ln>
        </p:spPr>
        <p:txBody>
          <a:bodyPr/>
          <a:lstStyle/>
          <a:p>
            <a:pPr algn="ctr"/>
            <a:r>
              <a:rPr lang="zh-CN" altLang="en-US" sz="4800" b="1" dirty="0">
                <a:solidFill>
                  <a:srgbClr val="0070C0"/>
                </a:solidFill>
                <a:latin typeface="宋体" pitchFamily="2" charset="-122"/>
                <a:ea typeface="宋体" pitchFamily="2" charset="-122"/>
              </a:rPr>
              <a:t>第六章</a:t>
            </a:r>
            <a:endParaRPr lang="en-US" altLang="zh-CN" sz="4800" b="1" dirty="0">
              <a:solidFill>
                <a:srgbClr val="0070C0"/>
              </a:solidFill>
              <a:latin typeface="宋体" pitchFamily="2" charset="-122"/>
              <a:ea typeface="宋体" pitchFamily="2" charset="-122"/>
            </a:endParaRPr>
          </a:p>
          <a:p>
            <a:pPr algn="ctr"/>
            <a:endParaRPr lang="en-US" altLang="zh-CN" sz="4800" dirty="0">
              <a:solidFill>
                <a:srgbClr val="0070C0"/>
              </a:solidFill>
              <a:latin typeface="宋体" pitchFamily="2" charset="-122"/>
              <a:ea typeface="宋体" pitchFamily="2" charset="-122"/>
            </a:endParaRPr>
          </a:p>
          <a:p>
            <a:pPr algn="ctr"/>
            <a:r>
              <a:rPr lang="zh-CN" altLang="en-US" sz="4800" dirty="0">
                <a:solidFill>
                  <a:srgbClr val="0070C0"/>
                </a:solidFill>
                <a:latin typeface="宋体" pitchFamily="2" charset="-122"/>
                <a:ea typeface="宋体" pitchFamily="2" charset="-122"/>
              </a:rPr>
              <a:t>规模收益递增与不完全竞争</a:t>
            </a:r>
            <a:endParaRPr lang="en-US" altLang="zh-CN" sz="4800" dirty="0">
              <a:solidFill>
                <a:srgbClr val="0070C0"/>
              </a:solidFill>
              <a:latin typeface="宋体" pitchFamily="2" charset="-122"/>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3" name="Line 7"/>
          <p:cNvSpPr>
            <a:spLocks noChangeShapeType="1"/>
          </p:cNvSpPr>
          <p:nvPr/>
        </p:nvSpPr>
        <p:spPr bwMode="auto">
          <a:xfrm flipV="1">
            <a:off x="1462088" y="5067300"/>
            <a:ext cx="5711825" cy="3175"/>
          </a:xfrm>
          <a:prstGeom prst="line">
            <a:avLst/>
          </a:prstGeom>
          <a:noFill/>
          <a:ln w="28575">
            <a:solidFill>
              <a:srgbClr val="CC0000"/>
            </a:solidFill>
            <a:round/>
            <a:headEnd/>
            <a:tailEnd/>
          </a:ln>
        </p:spPr>
        <p:txBody>
          <a:bodyPr/>
          <a:lstStyle/>
          <a:p>
            <a:endParaRPr lang="zh-CN" altLang="en-US"/>
          </a:p>
        </p:txBody>
      </p:sp>
      <p:sp>
        <p:nvSpPr>
          <p:cNvPr id="126984" name="Text Box 8"/>
          <p:cNvSpPr txBox="1">
            <a:spLocks noChangeArrowheads="1"/>
          </p:cNvSpPr>
          <p:nvPr/>
        </p:nvSpPr>
        <p:spPr bwMode="auto">
          <a:xfrm>
            <a:off x="989013" y="1509713"/>
            <a:ext cx="495300" cy="258762"/>
          </a:xfrm>
          <a:prstGeom prst="rect">
            <a:avLst/>
          </a:prstGeom>
          <a:noFill/>
          <a:ln w="9525">
            <a:solidFill>
              <a:srgbClr val="FFFFFF"/>
            </a:solidFill>
            <a:miter lim="800000"/>
            <a:headEnd/>
            <a:tailEnd/>
          </a:ln>
        </p:spPr>
        <p:txBody>
          <a:bodyPr lIns="0" tIns="0" rIns="0" bIns="0"/>
          <a:lstStyle/>
          <a:p>
            <a:pPr>
              <a:spcBef>
                <a:spcPct val="0"/>
              </a:spcBef>
            </a:pPr>
            <a:r>
              <a:rPr lang="zh-CN" altLang="en-US" sz="1400" b="0" dirty="0" smtClean="0">
                <a:ea typeface="宋体" pitchFamily="2" charset="-122"/>
              </a:rPr>
              <a:t>价格</a:t>
            </a:r>
            <a:endParaRPr lang="en-US" altLang="zh-CN" sz="1400" b="0" dirty="0">
              <a:ea typeface="宋体" pitchFamily="2" charset="-122"/>
            </a:endParaRPr>
          </a:p>
        </p:txBody>
      </p:sp>
      <p:sp>
        <p:nvSpPr>
          <p:cNvPr id="126985" name="Text Box 9"/>
          <p:cNvSpPr txBox="1">
            <a:spLocks noChangeArrowheads="1"/>
          </p:cNvSpPr>
          <p:nvPr/>
        </p:nvSpPr>
        <p:spPr bwMode="auto">
          <a:xfrm>
            <a:off x="7213600" y="6051550"/>
            <a:ext cx="703263" cy="250825"/>
          </a:xfrm>
          <a:prstGeom prst="rect">
            <a:avLst/>
          </a:prstGeom>
          <a:solidFill>
            <a:srgbClr val="FFFFFF"/>
          </a:solidFill>
          <a:ln w="9525">
            <a:solidFill>
              <a:srgbClr val="FFFFFF"/>
            </a:solidFill>
            <a:miter lim="800000"/>
            <a:headEnd/>
            <a:tailEnd/>
          </a:ln>
        </p:spPr>
        <p:txBody>
          <a:bodyPr lIns="0" tIns="0" rIns="0" bIns="0"/>
          <a:lstStyle/>
          <a:p>
            <a:pPr>
              <a:spcBef>
                <a:spcPct val="0"/>
              </a:spcBef>
            </a:pPr>
            <a:r>
              <a:rPr lang="zh-CN" altLang="en-US" sz="1400" b="0" dirty="0" smtClean="0">
                <a:ea typeface="宋体" pitchFamily="2" charset="-122"/>
              </a:rPr>
              <a:t>数量</a:t>
            </a:r>
            <a:endParaRPr lang="en-US" altLang="zh-CN" sz="1400" b="0" dirty="0">
              <a:ea typeface="宋体" pitchFamily="2" charset="-122"/>
            </a:endParaRPr>
          </a:p>
        </p:txBody>
      </p:sp>
      <p:sp>
        <p:nvSpPr>
          <p:cNvPr id="126986" name="Text Box 10"/>
          <p:cNvSpPr txBox="1">
            <a:spLocks noChangeArrowheads="1"/>
          </p:cNvSpPr>
          <p:nvPr/>
        </p:nvSpPr>
        <p:spPr bwMode="auto">
          <a:xfrm>
            <a:off x="7261225" y="4941888"/>
            <a:ext cx="414338" cy="279400"/>
          </a:xfrm>
          <a:prstGeom prst="rect">
            <a:avLst/>
          </a:prstGeom>
          <a:solidFill>
            <a:srgbClr val="FFFFFF"/>
          </a:solidFill>
          <a:ln w="9525">
            <a:solidFill>
              <a:srgbClr val="FFFFFF"/>
            </a:solidFill>
            <a:miter lim="800000"/>
            <a:headEnd/>
            <a:tailEnd/>
          </a:ln>
        </p:spPr>
        <p:txBody>
          <a:bodyPr lIns="0" tIns="0" rIns="0" bIns="0"/>
          <a:lstStyle/>
          <a:p>
            <a:pPr>
              <a:spcBef>
                <a:spcPct val="0"/>
              </a:spcBef>
            </a:pPr>
            <a:r>
              <a:rPr lang="en-US" altLang="zh-CN" sz="1600" b="0">
                <a:ea typeface="宋体" pitchFamily="2" charset="-122"/>
              </a:rPr>
              <a:t>MC</a:t>
            </a:r>
          </a:p>
        </p:txBody>
      </p:sp>
      <p:sp>
        <p:nvSpPr>
          <p:cNvPr id="126987" name="Text Box 11"/>
          <p:cNvSpPr txBox="1">
            <a:spLocks noChangeArrowheads="1"/>
          </p:cNvSpPr>
          <p:nvPr/>
        </p:nvSpPr>
        <p:spPr bwMode="auto">
          <a:xfrm>
            <a:off x="7140575" y="4391025"/>
            <a:ext cx="330200" cy="269875"/>
          </a:xfrm>
          <a:prstGeom prst="rect">
            <a:avLst/>
          </a:prstGeom>
          <a:solidFill>
            <a:srgbClr val="FFFFFF"/>
          </a:solidFill>
          <a:ln w="9525">
            <a:solidFill>
              <a:srgbClr val="FFFFFF"/>
            </a:solidFill>
            <a:miter lim="800000"/>
            <a:headEnd/>
            <a:tailEnd/>
          </a:ln>
        </p:spPr>
        <p:txBody>
          <a:bodyPr lIns="0" tIns="0" rIns="0" bIns="0"/>
          <a:lstStyle/>
          <a:p>
            <a:pPr>
              <a:spcBef>
                <a:spcPct val="0"/>
              </a:spcBef>
            </a:pPr>
            <a:r>
              <a:rPr lang="en-US" altLang="zh-CN" sz="1600" b="0">
                <a:ea typeface="宋体" pitchFamily="2" charset="-122"/>
              </a:rPr>
              <a:t>AC</a:t>
            </a:r>
          </a:p>
        </p:txBody>
      </p:sp>
      <p:sp>
        <p:nvSpPr>
          <p:cNvPr id="126988" name="Line 12"/>
          <p:cNvSpPr>
            <a:spLocks noChangeShapeType="1"/>
          </p:cNvSpPr>
          <p:nvPr/>
        </p:nvSpPr>
        <p:spPr bwMode="auto">
          <a:xfrm flipH="1">
            <a:off x="3363913" y="3249613"/>
            <a:ext cx="1587" cy="2730500"/>
          </a:xfrm>
          <a:prstGeom prst="line">
            <a:avLst/>
          </a:prstGeom>
          <a:noFill/>
          <a:ln w="19050">
            <a:solidFill>
              <a:srgbClr val="000000"/>
            </a:solidFill>
            <a:prstDash val="dash"/>
            <a:round/>
            <a:headEnd/>
            <a:tailEnd/>
          </a:ln>
        </p:spPr>
        <p:txBody>
          <a:bodyPr/>
          <a:lstStyle/>
          <a:p>
            <a:endParaRPr lang="zh-CN" altLang="en-US"/>
          </a:p>
        </p:txBody>
      </p:sp>
      <p:sp>
        <p:nvSpPr>
          <p:cNvPr id="126989" name="Line 13"/>
          <p:cNvSpPr>
            <a:spLocks noChangeShapeType="1"/>
          </p:cNvSpPr>
          <p:nvPr/>
        </p:nvSpPr>
        <p:spPr bwMode="auto">
          <a:xfrm>
            <a:off x="2233613" y="2762250"/>
            <a:ext cx="1435100" cy="2932113"/>
          </a:xfrm>
          <a:prstGeom prst="line">
            <a:avLst/>
          </a:prstGeom>
          <a:noFill/>
          <a:ln w="28575">
            <a:solidFill>
              <a:srgbClr val="CC0000"/>
            </a:solidFill>
            <a:round/>
            <a:headEnd/>
            <a:tailEnd/>
          </a:ln>
        </p:spPr>
        <p:txBody>
          <a:bodyPr/>
          <a:lstStyle/>
          <a:p>
            <a:endParaRPr lang="zh-CN" altLang="en-US"/>
          </a:p>
        </p:txBody>
      </p:sp>
      <p:sp>
        <p:nvSpPr>
          <p:cNvPr id="126990" name="Line 14"/>
          <p:cNvSpPr>
            <a:spLocks noChangeShapeType="1"/>
          </p:cNvSpPr>
          <p:nvPr/>
        </p:nvSpPr>
        <p:spPr bwMode="auto">
          <a:xfrm>
            <a:off x="2360613" y="1946275"/>
            <a:ext cx="2867025" cy="3584575"/>
          </a:xfrm>
          <a:prstGeom prst="line">
            <a:avLst/>
          </a:prstGeom>
          <a:noFill/>
          <a:ln w="28575">
            <a:solidFill>
              <a:schemeClr val="tx2"/>
            </a:solidFill>
            <a:round/>
            <a:headEnd/>
            <a:tailEnd/>
          </a:ln>
        </p:spPr>
        <p:txBody>
          <a:bodyPr/>
          <a:lstStyle/>
          <a:p>
            <a:endParaRPr lang="zh-CN" altLang="en-US"/>
          </a:p>
        </p:txBody>
      </p:sp>
      <p:sp>
        <p:nvSpPr>
          <p:cNvPr id="126991" name="Text Box 15"/>
          <p:cNvSpPr txBox="1">
            <a:spLocks noChangeArrowheads="1"/>
          </p:cNvSpPr>
          <p:nvPr/>
        </p:nvSpPr>
        <p:spPr bwMode="auto">
          <a:xfrm>
            <a:off x="5286380" y="5500702"/>
            <a:ext cx="2613050" cy="342916"/>
          </a:xfrm>
          <a:prstGeom prst="rect">
            <a:avLst/>
          </a:prstGeom>
          <a:noFill/>
          <a:ln w="9525">
            <a:noFill/>
            <a:miter lim="800000"/>
            <a:headEnd/>
            <a:tailEnd/>
          </a:ln>
        </p:spPr>
        <p:txBody>
          <a:bodyPr lIns="0" tIns="0" rIns="0" bIns="0"/>
          <a:lstStyle/>
          <a:p>
            <a:pPr>
              <a:spcBef>
                <a:spcPct val="0"/>
              </a:spcBef>
            </a:pPr>
            <a:r>
              <a:rPr lang="zh-CN" altLang="en-US" sz="1600" b="0" dirty="0" smtClean="0">
                <a:ea typeface="宋体" pitchFamily="2" charset="-122"/>
              </a:rPr>
              <a:t>每个</a:t>
            </a:r>
            <a:r>
              <a:rPr lang="zh-CN" altLang="en-US" sz="1600" b="0" dirty="0">
                <a:ea typeface="宋体" pitchFamily="2" charset="-122"/>
              </a:rPr>
              <a:t>厂商面临的需求曲线</a:t>
            </a:r>
            <a:r>
              <a:rPr lang="en-US" altLang="zh-CN" sz="1600" b="0" dirty="0">
                <a:ea typeface="宋体" pitchFamily="2" charset="-122"/>
              </a:rPr>
              <a:t>, d</a:t>
            </a:r>
            <a:r>
              <a:rPr lang="en-US" altLang="zh-CN" sz="1600" b="0" baseline="-25000" dirty="0">
                <a:ea typeface="宋体" pitchFamily="2" charset="-122"/>
              </a:rPr>
              <a:t>0</a:t>
            </a:r>
            <a:endParaRPr lang="en-US" altLang="zh-CN" sz="1600" b="0" dirty="0">
              <a:ea typeface="宋体" pitchFamily="2" charset="-122"/>
            </a:endParaRPr>
          </a:p>
        </p:txBody>
      </p:sp>
      <p:sp>
        <p:nvSpPr>
          <p:cNvPr id="126992" name="Text Box 16"/>
          <p:cNvSpPr txBox="1">
            <a:spLocks noChangeArrowheads="1"/>
          </p:cNvSpPr>
          <p:nvPr/>
        </p:nvSpPr>
        <p:spPr bwMode="auto">
          <a:xfrm>
            <a:off x="3725863" y="5543550"/>
            <a:ext cx="354012" cy="349250"/>
          </a:xfrm>
          <a:prstGeom prst="rect">
            <a:avLst/>
          </a:prstGeom>
          <a:noFill/>
          <a:ln w="9525">
            <a:noFill/>
            <a:miter lim="800000"/>
            <a:headEnd/>
            <a:tailEnd/>
          </a:ln>
        </p:spPr>
        <p:txBody>
          <a:bodyPr lIns="0" tIns="0" rIns="0" bIns="0"/>
          <a:lstStyle/>
          <a:p>
            <a:pPr>
              <a:spcBef>
                <a:spcPct val="0"/>
              </a:spcBef>
            </a:pPr>
            <a:r>
              <a:rPr lang="en-US" altLang="zh-CN" sz="1600" b="0">
                <a:ea typeface="宋体" pitchFamily="2" charset="-122"/>
              </a:rPr>
              <a:t>mr</a:t>
            </a:r>
            <a:r>
              <a:rPr lang="en-US" altLang="zh-CN" sz="1600" b="0" baseline="-25000">
                <a:ea typeface="宋体" pitchFamily="2" charset="-122"/>
              </a:rPr>
              <a:t>0</a:t>
            </a:r>
            <a:endParaRPr lang="en-US" altLang="zh-CN" sz="1600" b="0">
              <a:ea typeface="宋体" pitchFamily="2" charset="-122"/>
            </a:endParaRPr>
          </a:p>
        </p:txBody>
      </p:sp>
      <p:sp>
        <p:nvSpPr>
          <p:cNvPr id="126993" name="Line 17"/>
          <p:cNvSpPr>
            <a:spLocks noChangeShapeType="1"/>
          </p:cNvSpPr>
          <p:nvPr/>
        </p:nvSpPr>
        <p:spPr bwMode="auto">
          <a:xfrm flipV="1">
            <a:off x="1460500" y="3206750"/>
            <a:ext cx="1909763" cy="0"/>
          </a:xfrm>
          <a:prstGeom prst="line">
            <a:avLst/>
          </a:prstGeom>
          <a:noFill/>
          <a:ln w="19050">
            <a:solidFill>
              <a:srgbClr val="000000"/>
            </a:solidFill>
            <a:prstDash val="dash"/>
            <a:round/>
            <a:headEnd/>
            <a:tailEnd/>
          </a:ln>
        </p:spPr>
        <p:txBody>
          <a:bodyPr/>
          <a:lstStyle/>
          <a:p>
            <a:endParaRPr lang="zh-CN" altLang="en-US"/>
          </a:p>
        </p:txBody>
      </p:sp>
      <p:sp>
        <p:nvSpPr>
          <p:cNvPr id="126994" name="Oval 18"/>
          <p:cNvSpPr>
            <a:spLocks noChangeArrowheads="1"/>
          </p:cNvSpPr>
          <p:nvPr/>
        </p:nvSpPr>
        <p:spPr bwMode="auto">
          <a:xfrm>
            <a:off x="3336925" y="3163888"/>
            <a:ext cx="76200" cy="77787"/>
          </a:xfrm>
          <a:prstGeom prst="ellipse">
            <a:avLst/>
          </a:prstGeom>
          <a:solidFill>
            <a:srgbClr val="000000"/>
          </a:solidFill>
          <a:ln w="9525">
            <a:solidFill>
              <a:srgbClr val="000000"/>
            </a:solidFill>
            <a:round/>
            <a:headEnd/>
            <a:tailEnd/>
          </a:ln>
        </p:spPr>
        <p:txBody>
          <a:bodyPr/>
          <a:lstStyle/>
          <a:p>
            <a:endParaRPr lang="zh-CN" altLang="en-US"/>
          </a:p>
        </p:txBody>
      </p:sp>
      <p:sp>
        <p:nvSpPr>
          <p:cNvPr id="126995" name="Freeform 19"/>
          <p:cNvSpPr>
            <a:spLocks/>
          </p:cNvSpPr>
          <p:nvPr/>
        </p:nvSpPr>
        <p:spPr bwMode="auto">
          <a:xfrm>
            <a:off x="2043113" y="2273300"/>
            <a:ext cx="4943475" cy="2279650"/>
          </a:xfrm>
          <a:custGeom>
            <a:avLst/>
            <a:gdLst/>
            <a:ahLst/>
            <a:cxnLst>
              <a:cxn ang="0">
                <a:pos x="0" y="0"/>
              </a:cxn>
              <a:cxn ang="0">
                <a:pos x="1008" y="2736"/>
              </a:cxn>
              <a:cxn ang="0">
                <a:pos x="5328" y="3456"/>
              </a:cxn>
            </a:cxnLst>
            <a:rect l="0" t="0" r="r" b="b"/>
            <a:pathLst>
              <a:path w="5328" h="3456">
                <a:moveTo>
                  <a:pt x="0" y="0"/>
                </a:moveTo>
                <a:cubicBezTo>
                  <a:pt x="60" y="1080"/>
                  <a:pt x="120" y="2160"/>
                  <a:pt x="1008" y="2736"/>
                </a:cubicBezTo>
                <a:cubicBezTo>
                  <a:pt x="1896" y="3312"/>
                  <a:pt x="4608" y="3336"/>
                  <a:pt x="5328" y="3456"/>
                </a:cubicBezTo>
              </a:path>
            </a:pathLst>
          </a:custGeom>
          <a:noFill/>
          <a:ln w="28575" cmpd="sng">
            <a:solidFill>
              <a:schemeClr val="tx2"/>
            </a:solidFill>
            <a:round/>
            <a:headEnd/>
            <a:tailEnd/>
          </a:ln>
        </p:spPr>
        <p:txBody>
          <a:bodyPr/>
          <a:lstStyle/>
          <a:p>
            <a:endParaRPr lang="zh-CN" altLang="en-US"/>
          </a:p>
        </p:txBody>
      </p:sp>
      <p:sp>
        <p:nvSpPr>
          <p:cNvPr id="126996" name="Text Box 20"/>
          <p:cNvSpPr txBox="1">
            <a:spLocks noChangeArrowheads="1"/>
          </p:cNvSpPr>
          <p:nvPr/>
        </p:nvSpPr>
        <p:spPr bwMode="auto">
          <a:xfrm>
            <a:off x="1206500" y="3025775"/>
            <a:ext cx="280988" cy="273050"/>
          </a:xfrm>
          <a:prstGeom prst="rect">
            <a:avLst/>
          </a:prstGeom>
          <a:solidFill>
            <a:srgbClr val="FFFFFF"/>
          </a:solidFill>
          <a:ln w="9525">
            <a:solidFill>
              <a:srgbClr val="FFFFFF"/>
            </a:solidFill>
            <a:miter lim="800000"/>
            <a:headEnd/>
            <a:tailEnd/>
          </a:ln>
        </p:spPr>
        <p:txBody>
          <a:bodyPr lIns="0" tIns="0" rIns="0" bIns="0"/>
          <a:lstStyle/>
          <a:p>
            <a:pPr>
              <a:spcBef>
                <a:spcPct val="0"/>
              </a:spcBef>
            </a:pPr>
            <a:r>
              <a:rPr lang="en-US" altLang="zh-CN" sz="1600" b="0">
                <a:ea typeface="宋体" pitchFamily="2" charset="-122"/>
              </a:rPr>
              <a:t>P</a:t>
            </a:r>
            <a:r>
              <a:rPr lang="en-US" altLang="zh-CN" sz="1600" b="0" baseline="-25000">
                <a:ea typeface="宋体" pitchFamily="2" charset="-122"/>
              </a:rPr>
              <a:t>0</a:t>
            </a:r>
          </a:p>
        </p:txBody>
      </p:sp>
      <p:sp>
        <p:nvSpPr>
          <p:cNvPr id="126997" name="Text Box 21"/>
          <p:cNvSpPr txBox="1">
            <a:spLocks noChangeArrowheads="1"/>
          </p:cNvSpPr>
          <p:nvPr/>
        </p:nvSpPr>
        <p:spPr bwMode="auto">
          <a:xfrm>
            <a:off x="3287713" y="5988050"/>
            <a:ext cx="279400" cy="273050"/>
          </a:xfrm>
          <a:prstGeom prst="rect">
            <a:avLst/>
          </a:prstGeom>
          <a:solidFill>
            <a:srgbClr val="FFFFFF"/>
          </a:solidFill>
          <a:ln w="9525">
            <a:solidFill>
              <a:srgbClr val="FFFFFF"/>
            </a:solidFill>
            <a:miter lim="800000"/>
            <a:headEnd/>
            <a:tailEnd/>
          </a:ln>
        </p:spPr>
        <p:txBody>
          <a:bodyPr lIns="0" tIns="0" rIns="0" bIns="0"/>
          <a:lstStyle/>
          <a:p>
            <a:pPr>
              <a:spcBef>
                <a:spcPct val="0"/>
              </a:spcBef>
            </a:pPr>
            <a:r>
              <a:rPr lang="en-US" altLang="zh-CN" sz="1600" b="0">
                <a:ea typeface="宋体" pitchFamily="2" charset="-122"/>
              </a:rPr>
              <a:t>Q</a:t>
            </a:r>
            <a:r>
              <a:rPr lang="en-US" altLang="zh-CN" sz="1600" b="0" baseline="-25000">
                <a:ea typeface="宋体" pitchFamily="2" charset="-122"/>
              </a:rPr>
              <a:t>0</a:t>
            </a:r>
          </a:p>
        </p:txBody>
      </p:sp>
      <p:sp>
        <p:nvSpPr>
          <p:cNvPr id="126982" name="Line 6"/>
          <p:cNvSpPr>
            <a:spLocks noChangeShapeType="1"/>
          </p:cNvSpPr>
          <p:nvPr/>
        </p:nvSpPr>
        <p:spPr bwMode="auto">
          <a:xfrm>
            <a:off x="1462088" y="5983288"/>
            <a:ext cx="6115050" cy="0"/>
          </a:xfrm>
          <a:prstGeom prst="line">
            <a:avLst/>
          </a:prstGeom>
          <a:noFill/>
          <a:ln w="19050">
            <a:solidFill>
              <a:srgbClr val="000000"/>
            </a:solidFill>
            <a:round/>
            <a:headEnd/>
            <a:tailEnd/>
          </a:ln>
        </p:spPr>
        <p:txBody>
          <a:bodyPr/>
          <a:lstStyle/>
          <a:p>
            <a:endParaRPr lang="zh-CN" altLang="en-US"/>
          </a:p>
        </p:txBody>
      </p:sp>
      <p:sp>
        <p:nvSpPr>
          <p:cNvPr id="126981" name="Line 5"/>
          <p:cNvSpPr>
            <a:spLocks noChangeShapeType="1"/>
          </p:cNvSpPr>
          <p:nvPr/>
        </p:nvSpPr>
        <p:spPr bwMode="auto">
          <a:xfrm flipV="1">
            <a:off x="1462088" y="1458913"/>
            <a:ext cx="0" cy="4524375"/>
          </a:xfrm>
          <a:prstGeom prst="line">
            <a:avLst/>
          </a:prstGeom>
          <a:noFill/>
          <a:ln w="19050">
            <a:solidFill>
              <a:srgbClr val="000000"/>
            </a:solidFill>
            <a:round/>
            <a:headEnd/>
            <a:tailEnd/>
          </a:ln>
        </p:spPr>
        <p:txBody>
          <a:bodyPr/>
          <a:lstStyle/>
          <a:p>
            <a:endParaRPr lang="zh-CN" altLang="en-US"/>
          </a:p>
        </p:txBody>
      </p:sp>
      <p:sp>
        <p:nvSpPr>
          <p:cNvPr id="127001" name="Oval 25"/>
          <p:cNvSpPr>
            <a:spLocks noChangeArrowheads="1"/>
          </p:cNvSpPr>
          <p:nvPr/>
        </p:nvSpPr>
        <p:spPr bwMode="auto">
          <a:xfrm>
            <a:off x="3325813" y="5048250"/>
            <a:ext cx="76200" cy="77788"/>
          </a:xfrm>
          <a:prstGeom prst="ellipse">
            <a:avLst/>
          </a:prstGeom>
          <a:solidFill>
            <a:srgbClr val="000000"/>
          </a:solidFill>
          <a:ln w="9525">
            <a:solidFill>
              <a:srgbClr val="000000"/>
            </a:solidFill>
            <a:round/>
            <a:headEnd/>
            <a:tailEnd/>
          </a:ln>
        </p:spPr>
        <p:txBody>
          <a:bodyPr/>
          <a:lstStyle/>
          <a:p>
            <a:endParaRPr lang="zh-CN" altLang="en-US"/>
          </a:p>
        </p:txBody>
      </p:sp>
      <p:pic>
        <p:nvPicPr>
          <p:cNvPr id="18433" name="Picture 1"/>
          <p:cNvPicPr>
            <a:picLocks noChangeAspect="1" noChangeArrowheads="1"/>
          </p:cNvPicPr>
          <p:nvPr/>
        </p:nvPicPr>
        <p:blipFill>
          <a:blip r:embed="rId3"/>
          <a:srcRect/>
          <a:stretch>
            <a:fillRect/>
          </a:stretch>
        </p:blipFill>
        <p:spPr bwMode="auto">
          <a:xfrm>
            <a:off x="144462" y="144462"/>
            <a:ext cx="8499503" cy="1152919"/>
          </a:xfrm>
          <a:prstGeom prst="rect">
            <a:avLst/>
          </a:prstGeom>
          <a:noFill/>
          <a:ln w="9525">
            <a:noFill/>
            <a:miter lim="800000"/>
            <a:headEnd/>
            <a:tailEnd/>
          </a:ln>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609600"/>
            <a:ext cx="7772400" cy="604822"/>
          </a:xfrm>
        </p:spPr>
        <p:txBody>
          <a:bodyPr/>
          <a:lstStyle/>
          <a:p>
            <a:r>
              <a:rPr lang="zh-CN" altLang="en-US" dirty="0">
                <a:solidFill>
                  <a:srgbClr val="0070C0"/>
                </a:solidFill>
                <a:latin typeface="宋体" pitchFamily="2" charset="-122"/>
                <a:ea typeface="宋体" pitchFamily="2" charset="-122"/>
              </a:rPr>
              <a:t>垄断竞争条件下的贸易</a:t>
            </a:r>
            <a:endParaRPr lang="en-US" altLang="zh-CN" dirty="0">
              <a:solidFill>
                <a:srgbClr val="0070C0"/>
              </a:solidFill>
              <a:latin typeface="宋体" pitchFamily="2" charset="-122"/>
              <a:ea typeface="宋体" pitchFamily="2" charset="-122"/>
            </a:endParaRPr>
          </a:p>
        </p:txBody>
      </p:sp>
      <p:sp>
        <p:nvSpPr>
          <p:cNvPr id="29699" name="Rectangle 3"/>
          <p:cNvSpPr>
            <a:spLocks noGrp="1" noChangeArrowheads="1"/>
          </p:cNvSpPr>
          <p:nvPr>
            <p:ph type="body" idx="1"/>
          </p:nvPr>
        </p:nvSpPr>
        <p:spPr>
          <a:xfrm>
            <a:off x="533400" y="1752600"/>
            <a:ext cx="8110566" cy="4114800"/>
          </a:xfrm>
        </p:spPr>
        <p:txBody>
          <a:bodyPr/>
          <a:lstStyle/>
          <a:p>
            <a:pPr lvl="1">
              <a:buFont typeface="Wingdings" pitchFamily="2" charset="2"/>
              <a:buChar char="u"/>
            </a:pPr>
            <a:r>
              <a:rPr lang="zh-CN" altLang="en-US" sz="3200" dirty="0">
                <a:solidFill>
                  <a:srgbClr val="0070C0"/>
                </a:solidFill>
                <a:latin typeface="宋体" pitchFamily="2" charset="-122"/>
                <a:ea typeface="宋体" pitchFamily="2" charset="-122"/>
              </a:rPr>
              <a:t>无贸易均衡</a:t>
            </a:r>
            <a:endParaRPr lang="en-US" altLang="zh-CN" sz="3200" dirty="0">
              <a:solidFill>
                <a:srgbClr val="0070C0"/>
              </a:solidFill>
              <a:latin typeface="宋体" pitchFamily="2" charset="-122"/>
              <a:ea typeface="宋体" pitchFamily="2" charset="-122"/>
            </a:endParaRPr>
          </a:p>
          <a:p>
            <a:pPr lvl="1"/>
            <a:endParaRPr lang="en-US" altLang="zh-CN" sz="1050" dirty="0">
              <a:solidFill>
                <a:srgbClr val="0070C0"/>
              </a:solidFill>
              <a:latin typeface="宋体" pitchFamily="2" charset="-122"/>
              <a:ea typeface="宋体" pitchFamily="2" charset="-122"/>
            </a:endParaRPr>
          </a:p>
          <a:p>
            <a:pPr lvl="2"/>
            <a:r>
              <a:rPr lang="zh-CN" altLang="en-US" sz="2800" dirty="0">
                <a:solidFill>
                  <a:srgbClr val="0070C0"/>
                </a:solidFill>
                <a:latin typeface="宋体" pitchFamily="2" charset="-122"/>
                <a:ea typeface="宋体" pitchFamily="2" charset="-122"/>
              </a:rPr>
              <a:t>长期均衡</a:t>
            </a:r>
            <a:endParaRPr lang="en-US" altLang="zh-CN" sz="2800" dirty="0">
              <a:solidFill>
                <a:srgbClr val="0070C0"/>
              </a:solidFill>
              <a:latin typeface="宋体" pitchFamily="2" charset="-122"/>
              <a:ea typeface="宋体" pitchFamily="2" charset="-122"/>
            </a:endParaRPr>
          </a:p>
          <a:p>
            <a:pPr lvl="3"/>
            <a:r>
              <a:rPr lang="zh-CN" altLang="en-US" sz="2400" dirty="0">
                <a:solidFill>
                  <a:srgbClr val="0070C0"/>
                </a:solidFill>
                <a:latin typeface="宋体" pitchFamily="2" charset="-122"/>
                <a:ea typeface="宋体" pitchFamily="2" charset="-122"/>
              </a:rPr>
              <a:t>利润为正，吸引企业进入；</a:t>
            </a:r>
            <a:endParaRPr lang="en-US" altLang="zh-CN" sz="2400" dirty="0">
              <a:solidFill>
                <a:srgbClr val="0070C0"/>
              </a:solidFill>
              <a:latin typeface="宋体" pitchFamily="2" charset="-122"/>
              <a:ea typeface="宋体" pitchFamily="2" charset="-122"/>
            </a:endParaRPr>
          </a:p>
          <a:p>
            <a:pPr lvl="3"/>
            <a:r>
              <a:rPr lang="zh-CN" altLang="en-US" sz="2400" dirty="0">
                <a:solidFill>
                  <a:srgbClr val="0070C0"/>
                </a:solidFill>
                <a:latin typeface="宋体" pitchFamily="2" charset="-122"/>
                <a:ea typeface="宋体" pitchFamily="2" charset="-122"/>
              </a:rPr>
              <a:t>新的厂商进入会使得每个厂商面临的需求曲线变成</a:t>
            </a:r>
            <a:r>
              <a:rPr lang="en-US" altLang="zh-CN" sz="2400" dirty="0">
                <a:solidFill>
                  <a:srgbClr val="0070C0"/>
                </a:solidFill>
                <a:latin typeface="宋体" pitchFamily="2" charset="-122"/>
                <a:ea typeface="宋体" pitchFamily="2" charset="-122"/>
              </a:rPr>
              <a:t>D/N</a:t>
            </a:r>
            <a:r>
              <a:rPr lang="en-US" altLang="zh-CN" sz="2400" baseline="30000" dirty="0">
                <a:solidFill>
                  <a:srgbClr val="0070C0"/>
                </a:solidFill>
                <a:latin typeface="宋体" pitchFamily="2" charset="-122"/>
                <a:ea typeface="宋体" pitchFamily="2" charset="-122"/>
              </a:rPr>
              <a:t>A</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与双头垄断厂商类似；</a:t>
            </a:r>
            <a:endParaRPr lang="en-US" altLang="zh-CN" sz="2400" dirty="0">
              <a:solidFill>
                <a:srgbClr val="0070C0"/>
              </a:solidFill>
              <a:latin typeface="宋体" pitchFamily="2" charset="-122"/>
              <a:ea typeface="宋体" pitchFamily="2" charset="-122"/>
            </a:endParaRPr>
          </a:p>
          <a:p>
            <a:pPr lvl="3"/>
            <a:r>
              <a:rPr lang="zh-CN" altLang="en-US" sz="2400" dirty="0">
                <a:solidFill>
                  <a:srgbClr val="0070C0"/>
                </a:solidFill>
                <a:latin typeface="宋体" pitchFamily="2" charset="-122"/>
                <a:ea typeface="宋体" pitchFamily="2" charset="-122"/>
              </a:rPr>
              <a:t>此时，假设所有的厂商都降低价格至</a:t>
            </a:r>
            <a:r>
              <a:rPr lang="en-US" altLang="zh-CN" sz="2400" dirty="0">
                <a:solidFill>
                  <a:srgbClr val="0070C0"/>
                </a:solidFill>
                <a:latin typeface="宋体" pitchFamily="2" charset="-122"/>
                <a:ea typeface="宋体" pitchFamily="2" charset="-122"/>
              </a:rPr>
              <a:t>P</a:t>
            </a:r>
            <a:r>
              <a:rPr lang="en-US" altLang="zh-CN" sz="2400" baseline="30000" dirty="0">
                <a:solidFill>
                  <a:srgbClr val="0070C0"/>
                </a:solidFill>
                <a:latin typeface="宋体" pitchFamily="2" charset="-122"/>
                <a:ea typeface="宋体" pitchFamily="2" charset="-122"/>
              </a:rPr>
              <a:t>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p:cNvPicPr>
            <a:picLocks noChangeAspect="1" noChangeArrowheads="1"/>
          </p:cNvPicPr>
          <p:nvPr/>
        </p:nvPicPr>
        <p:blipFill>
          <a:blip r:embed="rId2"/>
          <a:srcRect/>
          <a:stretch>
            <a:fillRect/>
          </a:stretch>
        </p:blipFill>
        <p:spPr bwMode="auto">
          <a:xfrm>
            <a:off x="642910" y="214290"/>
            <a:ext cx="7823989" cy="6284933"/>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714348" y="285728"/>
            <a:ext cx="7772400" cy="747698"/>
          </a:xfrm>
        </p:spPr>
        <p:txBody>
          <a:bodyPr/>
          <a:lstStyle/>
          <a:p>
            <a:r>
              <a:rPr lang="zh-CN" altLang="en-US" dirty="0">
                <a:solidFill>
                  <a:srgbClr val="0070C0"/>
                </a:solidFill>
                <a:latin typeface="宋体" pitchFamily="2" charset="-122"/>
                <a:ea typeface="宋体" pitchFamily="2" charset="-122"/>
              </a:rPr>
              <a:t>垄断竞争</a:t>
            </a:r>
            <a:r>
              <a:rPr lang="zh-CN" altLang="en-US" dirty="0" smtClean="0">
                <a:solidFill>
                  <a:srgbClr val="0070C0"/>
                </a:solidFill>
                <a:latin typeface="宋体" pitchFamily="2" charset="-122"/>
                <a:ea typeface="宋体" pitchFamily="2" charset="-122"/>
              </a:rPr>
              <a:t>下条件下的</a:t>
            </a:r>
            <a:r>
              <a:rPr lang="zh-CN" altLang="en-US" dirty="0">
                <a:solidFill>
                  <a:srgbClr val="0070C0"/>
                </a:solidFill>
                <a:latin typeface="宋体" pitchFamily="2" charset="-122"/>
                <a:ea typeface="宋体" pitchFamily="2" charset="-122"/>
              </a:rPr>
              <a:t>贸易</a:t>
            </a:r>
            <a:endParaRPr lang="en-US" altLang="zh-CN" dirty="0">
              <a:solidFill>
                <a:srgbClr val="0070C0"/>
              </a:solidFill>
              <a:latin typeface="宋体" pitchFamily="2" charset="-122"/>
              <a:ea typeface="宋体" pitchFamily="2" charset="-122"/>
            </a:endParaRPr>
          </a:p>
        </p:txBody>
      </p:sp>
      <p:sp>
        <p:nvSpPr>
          <p:cNvPr id="32771" name="Rectangle 3"/>
          <p:cNvSpPr>
            <a:spLocks noGrp="1" noChangeArrowheads="1"/>
          </p:cNvSpPr>
          <p:nvPr>
            <p:ph type="body" idx="1"/>
          </p:nvPr>
        </p:nvSpPr>
        <p:spPr>
          <a:xfrm>
            <a:off x="685800" y="1285860"/>
            <a:ext cx="8101042" cy="4657740"/>
          </a:xfrm>
        </p:spPr>
        <p:txBody>
          <a:bodyPr/>
          <a:lstStyle/>
          <a:p>
            <a:r>
              <a:rPr lang="zh-CN" altLang="en-US" sz="2800" dirty="0">
                <a:solidFill>
                  <a:srgbClr val="0070C0"/>
                </a:solidFill>
                <a:latin typeface="宋体" pitchFamily="2" charset="-122"/>
                <a:ea typeface="宋体" pitchFamily="2" charset="-122"/>
              </a:rPr>
              <a:t>自由贸易均衡</a:t>
            </a:r>
            <a:endParaRPr lang="en-US" altLang="zh-CN" sz="2800" dirty="0">
              <a:solidFill>
                <a:srgbClr val="0070C0"/>
              </a:solidFill>
              <a:latin typeface="宋体" pitchFamily="2" charset="-122"/>
              <a:ea typeface="宋体" pitchFamily="2" charset="-122"/>
            </a:endParaRPr>
          </a:p>
          <a:p>
            <a:pPr lvl="1"/>
            <a:r>
              <a:rPr lang="zh-CN" altLang="en-US" sz="2400" dirty="0">
                <a:solidFill>
                  <a:srgbClr val="0070C0"/>
                </a:solidFill>
                <a:latin typeface="宋体" pitchFamily="2" charset="-122"/>
                <a:ea typeface="宋体" pitchFamily="2" charset="-122"/>
              </a:rPr>
              <a:t>假设母国和外国一样</a:t>
            </a:r>
            <a:endParaRPr lang="en-US" altLang="zh-CN" sz="2400"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一样数量的消费者</a:t>
            </a:r>
            <a:endParaRPr lang="en-US" altLang="zh-CN" sz="2000"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相同技术和成本曲线</a:t>
            </a:r>
            <a:endParaRPr lang="en-US" altLang="zh-CN" sz="2000"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无贸易均衡下相同数量的企业</a:t>
            </a:r>
            <a:r>
              <a:rPr lang="en-US" altLang="zh-CN" sz="2000" dirty="0">
                <a:solidFill>
                  <a:srgbClr val="0070C0"/>
                </a:solidFill>
                <a:latin typeface="宋体" pitchFamily="2" charset="-122"/>
                <a:ea typeface="宋体" pitchFamily="2" charset="-122"/>
              </a:rPr>
              <a:t> (N</a:t>
            </a:r>
            <a:r>
              <a:rPr lang="en-US" altLang="zh-CN" sz="2000" baseline="30000" dirty="0">
                <a:solidFill>
                  <a:srgbClr val="0070C0"/>
                </a:solidFill>
                <a:latin typeface="宋体" pitchFamily="2" charset="-122"/>
                <a:ea typeface="宋体" pitchFamily="2" charset="-122"/>
              </a:rPr>
              <a:t>A</a:t>
            </a:r>
            <a:r>
              <a:rPr lang="en-US" altLang="zh-CN" sz="2000" dirty="0">
                <a:solidFill>
                  <a:srgbClr val="0070C0"/>
                </a:solidFill>
                <a:latin typeface="宋体" pitchFamily="2" charset="-122"/>
                <a:ea typeface="宋体" pitchFamily="2" charset="-122"/>
              </a:rPr>
              <a:t>)</a:t>
            </a:r>
            <a:endParaRPr lang="en-US" altLang="zh-CN" sz="1050" dirty="0">
              <a:solidFill>
                <a:srgbClr val="0070C0"/>
              </a:solidFill>
              <a:latin typeface="宋体" pitchFamily="2" charset="-122"/>
              <a:ea typeface="宋体" pitchFamily="2" charset="-122"/>
            </a:endParaRPr>
          </a:p>
          <a:p>
            <a:pPr lvl="1"/>
            <a:r>
              <a:rPr lang="zh-CN" altLang="en-US" sz="2400" dirty="0">
                <a:solidFill>
                  <a:srgbClr val="0070C0"/>
                </a:solidFill>
                <a:latin typeface="宋体" pitchFamily="2" charset="-122"/>
                <a:ea typeface="宋体" pitchFamily="2" charset="-122"/>
              </a:rPr>
              <a:t>如果没有规模收益，贸易将不会产生</a:t>
            </a:r>
            <a:endParaRPr lang="en-US" altLang="zh-CN" sz="1600" dirty="0">
              <a:solidFill>
                <a:srgbClr val="0070C0"/>
              </a:solidFill>
              <a:latin typeface="宋体" pitchFamily="2" charset="-122"/>
              <a:ea typeface="宋体" pitchFamily="2" charset="-122"/>
            </a:endParaRPr>
          </a:p>
          <a:p>
            <a:r>
              <a:rPr lang="zh-CN" altLang="en-US" sz="2800" dirty="0">
                <a:solidFill>
                  <a:srgbClr val="0070C0"/>
                </a:solidFill>
                <a:latin typeface="宋体" pitchFamily="2" charset="-122"/>
                <a:ea typeface="宋体" pitchFamily="2" charset="-122"/>
              </a:rPr>
              <a:t>贸易的短期均衡</a:t>
            </a:r>
            <a:endParaRPr lang="en-US" altLang="zh-CN" sz="2800" dirty="0">
              <a:solidFill>
                <a:srgbClr val="0070C0"/>
              </a:solidFill>
              <a:latin typeface="宋体" pitchFamily="2" charset="-122"/>
              <a:ea typeface="宋体" pitchFamily="2" charset="-122"/>
            </a:endParaRPr>
          </a:p>
          <a:p>
            <a:pPr lvl="1"/>
            <a:r>
              <a:rPr lang="zh-CN" altLang="en-US" sz="2400" dirty="0">
                <a:solidFill>
                  <a:srgbClr val="0070C0"/>
                </a:solidFill>
                <a:latin typeface="宋体" pitchFamily="2" charset="-122"/>
                <a:ea typeface="宋体" pitchFamily="2" charset="-122"/>
              </a:rPr>
              <a:t>开放贸易之后，厂商面临的消费者数量翻倍，但同时产品的品种也翻倍；</a:t>
            </a:r>
            <a:endParaRPr lang="en-US" altLang="zh-CN" sz="2400" dirty="0">
              <a:solidFill>
                <a:srgbClr val="0070C0"/>
              </a:solidFill>
              <a:latin typeface="宋体" pitchFamily="2" charset="-122"/>
              <a:ea typeface="宋体" pitchFamily="2" charset="-122"/>
            </a:endParaRPr>
          </a:p>
          <a:p>
            <a:pPr lvl="1"/>
            <a:r>
              <a:rPr lang="zh-CN" altLang="en-US" sz="2400" dirty="0">
                <a:solidFill>
                  <a:srgbClr val="0070C0"/>
                </a:solidFill>
                <a:latin typeface="宋体" pitchFamily="2" charset="-122"/>
                <a:ea typeface="宋体" pitchFamily="2" charset="-122"/>
              </a:rPr>
              <a:t>由此，消费者对个体厂商的需求曲线变得更有弹性；</a:t>
            </a:r>
            <a:endParaRPr lang="en-US" altLang="zh-CN" sz="2400" dirty="0">
              <a:solidFill>
                <a:srgbClr val="007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685800" y="609600"/>
            <a:ext cx="7772400" cy="533384"/>
          </a:xfrm>
        </p:spPr>
        <p:txBody>
          <a:bodyPr/>
          <a:lstStyle/>
          <a:p>
            <a:r>
              <a:rPr lang="zh-CN" altLang="en-US" dirty="0">
                <a:solidFill>
                  <a:srgbClr val="0070C0"/>
                </a:solidFill>
                <a:latin typeface="宋体" pitchFamily="2" charset="-122"/>
                <a:ea typeface="宋体" pitchFamily="2" charset="-122"/>
              </a:rPr>
              <a:t>垄断竞争</a:t>
            </a:r>
            <a:r>
              <a:rPr lang="zh-CN" altLang="en-US" dirty="0" smtClean="0">
                <a:solidFill>
                  <a:srgbClr val="0070C0"/>
                </a:solidFill>
                <a:latin typeface="宋体" pitchFamily="2" charset="-122"/>
                <a:ea typeface="宋体" pitchFamily="2" charset="-122"/>
              </a:rPr>
              <a:t>下条件下的</a:t>
            </a:r>
            <a:r>
              <a:rPr lang="zh-CN" altLang="en-US" dirty="0">
                <a:solidFill>
                  <a:srgbClr val="0070C0"/>
                </a:solidFill>
                <a:latin typeface="宋体" pitchFamily="2" charset="-122"/>
                <a:ea typeface="宋体" pitchFamily="2" charset="-122"/>
              </a:rPr>
              <a:t>贸易</a:t>
            </a:r>
            <a:endParaRPr lang="en-US" altLang="zh-CN" dirty="0">
              <a:solidFill>
                <a:srgbClr val="0070C0"/>
              </a:solidFill>
              <a:latin typeface="宋体" pitchFamily="2" charset="-122"/>
              <a:ea typeface="宋体" pitchFamily="2" charset="-122"/>
            </a:endParaRPr>
          </a:p>
        </p:txBody>
      </p:sp>
      <p:sp>
        <p:nvSpPr>
          <p:cNvPr id="35843" name="Rectangle 3"/>
          <p:cNvSpPr>
            <a:spLocks noGrp="1" noChangeArrowheads="1"/>
          </p:cNvSpPr>
          <p:nvPr>
            <p:ph type="body" idx="1"/>
          </p:nvPr>
        </p:nvSpPr>
        <p:spPr>
          <a:xfrm>
            <a:off x="685800" y="1500174"/>
            <a:ext cx="7772400" cy="4595826"/>
          </a:xfrm>
        </p:spPr>
        <p:txBody>
          <a:bodyPr/>
          <a:lstStyle/>
          <a:p>
            <a:pPr lvl="1"/>
            <a:r>
              <a:rPr lang="zh-CN" altLang="en-US" dirty="0">
                <a:solidFill>
                  <a:srgbClr val="0070C0"/>
                </a:solidFill>
                <a:latin typeface="宋体" pitchFamily="2" charset="-122"/>
                <a:ea typeface="宋体" pitchFamily="2" charset="-122"/>
              </a:rPr>
              <a:t>贸易的短期均衡</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假设其余厂商的价格不变</a:t>
            </a:r>
            <a:r>
              <a:rPr lang="zh-CN" altLang="en-US" dirty="0" smtClean="0">
                <a:solidFill>
                  <a:srgbClr val="0070C0"/>
                </a:solidFill>
                <a:latin typeface="宋体" pitchFamily="2" charset="-122"/>
                <a:ea typeface="宋体" pitchFamily="2" charset="-122"/>
              </a:rPr>
              <a:t>，代表厂商</a:t>
            </a:r>
            <a:r>
              <a:rPr lang="zh-CN" altLang="en-US" dirty="0">
                <a:solidFill>
                  <a:srgbClr val="0070C0"/>
                </a:solidFill>
                <a:latin typeface="宋体" pitchFamily="2" charset="-122"/>
                <a:ea typeface="宋体" pitchFamily="2" charset="-122"/>
              </a:rPr>
              <a:t>可以在</a:t>
            </a:r>
            <a:r>
              <a:rPr lang="en-US" altLang="zh-CN" dirty="0">
                <a:solidFill>
                  <a:srgbClr val="0070C0"/>
                </a:solidFill>
                <a:latin typeface="宋体" pitchFamily="2" charset="-122"/>
                <a:ea typeface="宋体" pitchFamily="2" charset="-122"/>
              </a:rPr>
              <a:t> Q</a:t>
            </a:r>
            <a:r>
              <a:rPr lang="en-US" altLang="zh-CN" baseline="-25000" dirty="0">
                <a:solidFill>
                  <a:srgbClr val="0070C0"/>
                </a:solidFill>
                <a:latin typeface="宋体" pitchFamily="2" charset="-122"/>
                <a:ea typeface="宋体" pitchFamily="2" charset="-122"/>
              </a:rPr>
              <a:t>2</a:t>
            </a:r>
            <a:r>
              <a:rPr lang="en-US" altLang="zh-CN" dirty="0">
                <a:solidFill>
                  <a:srgbClr val="0070C0"/>
                </a:solidFill>
                <a:latin typeface="宋体" pitchFamily="2" charset="-122"/>
                <a:ea typeface="宋体" pitchFamily="2" charset="-122"/>
              </a:rPr>
              <a:t> </a:t>
            </a:r>
            <a:r>
              <a:rPr lang="zh-CN" altLang="en-US" dirty="0">
                <a:solidFill>
                  <a:srgbClr val="0070C0"/>
                </a:solidFill>
                <a:latin typeface="宋体" pitchFamily="2" charset="-122"/>
                <a:ea typeface="宋体" pitchFamily="2" charset="-122"/>
              </a:rPr>
              <a:t>和</a:t>
            </a:r>
            <a:r>
              <a:rPr lang="en-US" altLang="zh-CN" dirty="0">
                <a:solidFill>
                  <a:srgbClr val="0070C0"/>
                </a:solidFill>
                <a:latin typeface="宋体" pitchFamily="2" charset="-122"/>
                <a:ea typeface="宋体" pitchFamily="2" charset="-122"/>
              </a:rPr>
              <a:t> P</a:t>
            </a:r>
            <a:r>
              <a:rPr lang="en-US" altLang="zh-CN" baseline="-25000" dirty="0">
                <a:solidFill>
                  <a:srgbClr val="0070C0"/>
                </a:solidFill>
                <a:latin typeface="宋体" pitchFamily="2" charset="-122"/>
                <a:ea typeface="宋体" pitchFamily="2" charset="-122"/>
              </a:rPr>
              <a:t>2</a:t>
            </a:r>
            <a:r>
              <a:rPr lang="zh-CN" altLang="en-US" dirty="0">
                <a:solidFill>
                  <a:srgbClr val="0070C0"/>
                </a:solidFill>
                <a:latin typeface="宋体" pitchFamily="2" charset="-122"/>
                <a:ea typeface="宋体" pitchFamily="2" charset="-122"/>
              </a:rPr>
              <a:t>生产；</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为此，代表厂商将获取正的垄断利润；</a:t>
            </a:r>
            <a:endParaRPr lang="en-US" altLang="zh-CN" sz="1200"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但是，如果所有厂商都降低价格，那么厂商面临的需求曲线为</a:t>
            </a:r>
            <a:r>
              <a:rPr lang="en-US" altLang="zh-CN" dirty="0">
                <a:solidFill>
                  <a:srgbClr val="0070C0"/>
                </a:solidFill>
                <a:latin typeface="宋体" pitchFamily="2" charset="-122"/>
                <a:ea typeface="宋体" pitchFamily="2" charset="-122"/>
              </a:rPr>
              <a:t>D/N</a:t>
            </a:r>
            <a:r>
              <a:rPr lang="en-US" altLang="zh-CN" baseline="30000" dirty="0">
                <a:solidFill>
                  <a:srgbClr val="0070C0"/>
                </a:solidFill>
                <a:latin typeface="宋体" pitchFamily="2" charset="-122"/>
                <a:ea typeface="宋体" pitchFamily="2" charset="-122"/>
              </a:rPr>
              <a:t>A</a:t>
            </a:r>
            <a:r>
              <a:rPr lang="en-US" altLang="zh-CN" dirty="0">
                <a:solidFill>
                  <a:srgbClr val="0070C0"/>
                </a:solidFill>
                <a:latin typeface="宋体" pitchFamily="2" charset="-122"/>
                <a:ea typeface="宋体" pitchFamily="2" charset="-122"/>
              </a:rPr>
              <a:t>, </a:t>
            </a:r>
            <a:r>
              <a:rPr lang="zh-CN" altLang="en-US" dirty="0">
                <a:solidFill>
                  <a:srgbClr val="0070C0"/>
                </a:solidFill>
                <a:latin typeface="宋体" pitchFamily="2" charset="-122"/>
                <a:ea typeface="宋体" pitchFamily="2" charset="-122"/>
              </a:rPr>
              <a:t>而不是</a:t>
            </a:r>
            <a:r>
              <a:rPr lang="en-US" altLang="zh-CN" dirty="0">
                <a:solidFill>
                  <a:srgbClr val="0070C0"/>
                </a:solidFill>
                <a:latin typeface="宋体" pitchFamily="2" charset="-122"/>
                <a:ea typeface="宋体" pitchFamily="2" charset="-122"/>
              </a:rPr>
              <a:t> d</a:t>
            </a:r>
            <a:r>
              <a:rPr lang="en-US" altLang="zh-CN" baseline="-25000" dirty="0">
                <a:solidFill>
                  <a:srgbClr val="0070C0"/>
                </a:solidFill>
                <a:latin typeface="宋体" pitchFamily="2" charset="-122"/>
                <a:ea typeface="宋体" pitchFamily="2" charset="-122"/>
              </a:rPr>
              <a:t>2</a:t>
            </a:r>
            <a:r>
              <a:rPr lang="en-US" altLang="zh-CN" dirty="0">
                <a:solidFill>
                  <a:srgbClr val="0070C0"/>
                </a:solidFill>
                <a:latin typeface="宋体" pitchFamily="2" charset="-122"/>
                <a:ea typeface="宋体" pitchFamily="2" charset="-122"/>
              </a:rPr>
              <a:t>.</a:t>
            </a:r>
            <a:endParaRPr lang="en-US" altLang="zh-CN" baseline="-25000" dirty="0">
              <a:solidFill>
                <a:srgbClr val="0070C0"/>
              </a:solidFill>
              <a:latin typeface="宋体" pitchFamily="2" charset="-122"/>
              <a:ea typeface="宋体" pitchFamily="2" charset="-122"/>
            </a:endParaRPr>
          </a:p>
          <a:p>
            <a:pPr lvl="2"/>
            <a:r>
              <a:rPr lang="en-US" altLang="zh-CN" dirty="0">
                <a:solidFill>
                  <a:srgbClr val="0070C0"/>
                </a:solidFill>
                <a:latin typeface="宋体" pitchFamily="2" charset="-122"/>
                <a:ea typeface="宋体" pitchFamily="2" charset="-122"/>
              </a:rPr>
              <a:t>D/N</a:t>
            </a:r>
            <a:r>
              <a:rPr lang="en-US" altLang="zh-CN" sz="2400" baseline="30000" dirty="0">
                <a:solidFill>
                  <a:srgbClr val="0070C0"/>
                </a:solidFill>
                <a:latin typeface="宋体" pitchFamily="2" charset="-122"/>
                <a:ea typeface="宋体" pitchFamily="2" charset="-122"/>
              </a:rPr>
              <a:t>A</a:t>
            </a:r>
            <a:r>
              <a:rPr lang="en-US" altLang="zh-CN" dirty="0">
                <a:solidFill>
                  <a:srgbClr val="0070C0"/>
                </a:solidFill>
                <a:latin typeface="宋体" pitchFamily="2" charset="-122"/>
                <a:ea typeface="宋体" pitchFamily="2" charset="-122"/>
              </a:rPr>
              <a:t> </a:t>
            </a:r>
            <a:r>
              <a:rPr lang="zh-CN" altLang="en-US" dirty="0">
                <a:solidFill>
                  <a:srgbClr val="0070C0"/>
                </a:solidFill>
                <a:latin typeface="宋体" pitchFamily="2" charset="-122"/>
                <a:ea typeface="宋体" pitchFamily="2" charset="-122"/>
              </a:rPr>
              <a:t>是所有厂商价格相同时面临的需求；</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此时，代表厂商的利润点在</a:t>
            </a:r>
            <a:r>
              <a:rPr lang="en-US" altLang="zh-CN" dirty="0">
                <a:solidFill>
                  <a:srgbClr val="0070C0"/>
                </a:solidFill>
                <a:latin typeface="宋体" pitchFamily="2" charset="-122"/>
                <a:ea typeface="宋体" pitchFamily="2" charset="-122"/>
              </a:rPr>
              <a:t>B′</a:t>
            </a:r>
            <a:r>
              <a:rPr lang="zh-CN" altLang="en-US" dirty="0">
                <a:solidFill>
                  <a:srgbClr val="0070C0"/>
                </a:solidFill>
                <a:latin typeface="宋体" pitchFamily="2" charset="-122"/>
                <a:ea typeface="宋体" pitchFamily="2" charset="-122"/>
              </a:rPr>
              <a:t>而不是</a:t>
            </a:r>
            <a:r>
              <a:rPr lang="en-US" altLang="zh-CN" dirty="0">
                <a:solidFill>
                  <a:srgbClr val="0070C0"/>
                </a:solidFill>
                <a:latin typeface="宋体" pitchFamily="2" charset="-122"/>
                <a:ea typeface="宋体" pitchFamily="2" charset="-122"/>
              </a:rPr>
              <a:t>B</a:t>
            </a:r>
            <a:r>
              <a:rPr lang="zh-CN" altLang="en-US" dirty="0">
                <a:solidFill>
                  <a:srgbClr val="0070C0"/>
                </a:solidFill>
                <a:latin typeface="宋体" pitchFamily="2" charset="-122"/>
                <a:ea typeface="宋体" pitchFamily="2" charset="-122"/>
              </a:rPr>
              <a:t>点；</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由于</a:t>
            </a:r>
            <a:r>
              <a:rPr lang="en-US" altLang="zh-CN" dirty="0">
                <a:solidFill>
                  <a:srgbClr val="0070C0"/>
                </a:solidFill>
                <a:latin typeface="宋体" pitchFamily="2" charset="-122"/>
                <a:ea typeface="宋体" pitchFamily="2" charset="-122"/>
              </a:rPr>
              <a:t>B</a:t>
            </a:r>
            <a:r>
              <a:rPr lang="zh-CN" altLang="en-US" dirty="0">
                <a:solidFill>
                  <a:srgbClr val="0070C0"/>
                </a:solidFill>
                <a:latin typeface="宋体" pitchFamily="2" charset="-122"/>
                <a:ea typeface="宋体" pitchFamily="2" charset="-122"/>
              </a:rPr>
              <a:t>点对应的价格低于平均成本，厂商反而会受损；</a:t>
            </a:r>
            <a:endParaRPr lang="en-US" altLang="zh-CN" dirty="0">
              <a:solidFill>
                <a:srgbClr val="007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p:cNvPicPr>
            <a:picLocks noChangeAspect="1" noChangeArrowheads="1"/>
          </p:cNvPicPr>
          <p:nvPr/>
        </p:nvPicPr>
        <p:blipFill>
          <a:blip r:embed="rId3"/>
          <a:srcRect/>
          <a:stretch>
            <a:fillRect/>
          </a:stretch>
        </p:blipFill>
        <p:spPr bwMode="auto">
          <a:xfrm>
            <a:off x="179512" y="116632"/>
            <a:ext cx="8796692" cy="65475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685800" y="609600"/>
            <a:ext cx="7772400" cy="676260"/>
          </a:xfrm>
        </p:spPr>
        <p:txBody>
          <a:bodyPr/>
          <a:lstStyle/>
          <a:p>
            <a:r>
              <a:rPr lang="zh-CN" altLang="en-US" dirty="0">
                <a:solidFill>
                  <a:srgbClr val="0070C0"/>
                </a:solidFill>
                <a:latin typeface="宋体" pitchFamily="2" charset="-122"/>
                <a:ea typeface="宋体" pitchFamily="2" charset="-122"/>
              </a:rPr>
              <a:t>垄断竞争</a:t>
            </a:r>
            <a:r>
              <a:rPr lang="zh-CN" altLang="en-US" dirty="0" smtClean="0">
                <a:solidFill>
                  <a:srgbClr val="0070C0"/>
                </a:solidFill>
                <a:latin typeface="宋体" pitchFamily="2" charset="-122"/>
                <a:ea typeface="宋体" pitchFamily="2" charset="-122"/>
              </a:rPr>
              <a:t>下条件下的</a:t>
            </a:r>
            <a:r>
              <a:rPr lang="zh-CN" altLang="en-US" dirty="0">
                <a:solidFill>
                  <a:srgbClr val="0070C0"/>
                </a:solidFill>
                <a:latin typeface="宋体" pitchFamily="2" charset="-122"/>
                <a:ea typeface="宋体" pitchFamily="2" charset="-122"/>
              </a:rPr>
              <a:t>贸易</a:t>
            </a:r>
            <a:endParaRPr lang="en-US" altLang="zh-CN" dirty="0">
              <a:solidFill>
                <a:srgbClr val="0070C0"/>
              </a:solidFill>
              <a:latin typeface="宋体" pitchFamily="2" charset="-122"/>
              <a:ea typeface="宋体" pitchFamily="2" charset="-122"/>
            </a:endParaRPr>
          </a:p>
        </p:txBody>
      </p:sp>
      <p:sp>
        <p:nvSpPr>
          <p:cNvPr id="37891" name="Rectangle 3"/>
          <p:cNvSpPr>
            <a:spLocks noGrp="1" noChangeArrowheads="1"/>
          </p:cNvSpPr>
          <p:nvPr>
            <p:ph type="body" idx="1"/>
          </p:nvPr>
        </p:nvSpPr>
        <p:spPr>
          <a:xfrm>
            <a:off x="357158" y="1981200"/>
            <a:ext cx="8358246" cy="4114800"/>
          </a:xfrm>
        </p:spPr>
        <p:txBody>
          <a:bodyPr/>
          <a:lstStyle/>
          <a:p>
            <a:r>
              <a:rPr lang="zh-CN" altLang="en-US" dirty="0">
                <a:solidFill>
                  <a:srgbClr val="0070C0"/>
                </a:solidFill>
                <a:latin typeface="宋体" pitchFamily="2" charset="-122"/>
                <a:ea typeface="宋体" pitchFamily="2" charset="-122"/>
              </a:rPr>
              <a:t>贸易的长期均衡</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随着一些厂商退出，所有厂商面临的市场需求曲线</a:t>
            </a:r>
            <a:r>
              <a:rPr lang="en-US" altLang="zh-CN" dirty="0">
                <a:solidFill>
                  <a:srgbClr val="0070C0"/>
                </a:solidFill>
                <a:latin typeface="宋体" pitchFamily="2" charset="-122"/>
                <a:ea typeface="宋体" pitchFamily="2" charset="-122"/>
              </a:rPr>
              <a:t>D/N</a:t>
            </a:r>
            <a:r>
              <a:rPr lang="en-US" altLang="zh-CN" baseline="30000" dirty="0">
                <a:solidFill>
                  <a:srgbClr val="0070C0"/>
                </a:solidFill>
                <a:latin typeface="宋体" pitchFamily="2" charset="-122"/>
                <a:ea typeface="宋体" pitchFamily="2" charset="-122"/>
              </a:rPr>
              <a:t>T </a:t>
            </a:r>
            <a:r>
              <a:rPr lang="zh-CN" altLang="en-US" dirty="0">
                <a:solidFill>
                  <a:srgbClr val="0070C0"/>
                </a:solidFill>
                <a:latin typeface="宋体" pitchFamily="2" charset="-122"/>
                <a:ea typeface="宋体" pitchFamily="2" charset="-122"/>
              </a:rPr>
              <a:t>会变大，向右移动；</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而在其他厂商不改变价格的条件下，代表厂商面临的需求曲线</a:t>
            </a:r>
            <a:r>
              <a:rPr lang="en-US" altLang="zh-CN" dirty="0">
                <a:solidFill>
                  <a:srgbClr val="0070C0"/>
                </a:solidFill>
                <a:latin typeface="宋体" pitchFamily="2" charset="-122"/>
                <a:ea typeface="宋体" pitchFamily="2" charset="-122"/>
              </a:rPr>
              <a:t>d</a:t>
            </a:r>
            <a:r>
              <a:rPr lang="en-US" altLang="zh-CN" baseline="-25000" dirty="0">
                <a:solidFill>
                  <a:srgbClr val="0070C0"/>
                </a:solidFill>
                <a:latin typeface="宋体" pitchFamily="2" charset="-122"/>
                <a:ea typeface="宋体" pitchFamily="2" charset="-122"/>
              </a:rPr>
              <a:t>3</a:t>
            </a:r>
            <a:r>
              <a:rPr lang="zh-CN" altLang="en-US" dirty="0">
                <a:solidFill>
                  <a:srgbClr val="0070C0"/>
                </a:solidFill>
                <a:latin typeface="宋体" pitchFamily="2" charset="-122"/>
                <a:ea typeface="宋体" pitchFamily="2" charset="-122"/>
              </a:rPr>
              <a:t>会更为平坦；</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最终，长期中，代表厂商、所有厂商的需求曲线会与平均成本曲线</a:t>
            </a:r>
            <a:r>
              <a:rPr lang="en-US" altLang="zh-CN" dirty="0">
                <a:solidFill>
                  <a:srgbClr val="0070C0"/>
                </a:solidFill>
                <a:latin typeface="宋体" pitchFamily="2" charset="-122"/>
                <a:ea typeface="宋体" pitchFamily="2" charset="-122"/>
              </a:rPr>
              <a:t>AC</a:t>
            </a:r>
            <a:r>
              <a:rPr lang="zh-CN" altLang="en-US" dirty="0">
                <a:solidFill>
                  <a:srgbClr val="0070C0"/>
                </a:solidFill>
                <a:latin typeface="宋体" pitchFamily="2" charset="-122"/>
                <a:ea typeface="宋体" pitchFamily="2" charset="-122"/>
              </a:rPr>
              <a:t>相交于一点</a:t>
            </a:r>
            <a:r>
              <a:rPr lang="en-US" altLang="zh-CN" dirty="0">
                <a:solidFill>
                  <a:srgbClr val="0070C0"/>
                </a:solidFill>
                <a:latin typeface="宋体" pitchFamily="2" charset="-122"/>
                <a:ea typeface="宋体" pitchFamily="2" charset="-122"/>
              </a:rPr>
              <a:t>C</a:t>
            </a:r>
            <a:r>
              <a:rPr lang="zh-CN" altLang="en-US" dirty="0">
                <a:solidFill>
                  <a:srgbClr val="0070C0"/>
                </a:solidFill>
                <a:latin typeface="宋体" pitchFamily="2" charset="-122"/>
                <a:ea typeface="宋体" pitchFamily="2" charset="-122"/>
              </a:rPr>
              <a:t>；</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此时，垄断利润为</a:t>
            </a:r>
            <a:r>
              <a:rPr lang="en-US" altLang="zh-CN" dirty="0">
                <a:solidFill>
                  <a:srgbClr val="0070C0"/>
                </a:solidFill>
                <a:latin typeface="宋体" pitchFamily="2" charset="-122"/>
                <a:ea typeface="宋体" pitchFamily="2" charset="-122"/>
              </a:rPr>
              <a:t>0</a:t>
            </a:r>
            <a:r>
              <a:rPr lang="zh-CN" altLang="en-US" dirty="0">
                <a:solidFill>
                  <a:srgbClr val="0070C0"/>
                </a:solidFill>
                <a:latin typeface="宋体" pitchFamily="2" charset="-122"/>
                <a:ea typeface="宋体" pitchFamily="2" charset="-122"/>
              </a:rPr>
              <a:t>，厂商不进入也不退出；</a:t>
            </a:r>
            <a:endParaRPr lang="en-US" altLang="zh-CN" dirty="0">
              <a:solidFill>
                <a:srgbClr val="007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3"/>
          <a:srcRect/>
          <a:stretch>
            <a:fillRect/>
          </a:stretch>
        </p:blipFill>
        <p:spPr bwMode="auto">
          <a:xfrm>
            <a:off x="251520" y="116632"/>
            <a:ext cx="8621142" cy="66247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714348" y="357166"/>
            <a:ext cx="7772400" cy="533384"/>
          </a:xfrm>
        </p:spPr>
        <p:txBody>
          <a:bodyPr/>
          <a:lstStyle/>
          <a:p>
            <a:r>
              <a:rPr lang="zh-CN" altLang="en-US" dirty="0">
                <a:solidFill>
                  <a:srgbClr val="0070C0"/>
                </a:solidFill>
                <a:latin typeface="宋体" pitchFamily="2" charset="-122"/>
                <a:ea typeface="宋体" pitchFamily="2" charset="-122"/>
              </a:rPr>
              <a:t>垄断竞争下的贸易</a:t>
            </a:r>
            <a:endParaRPr lang="en-US" altLang="zh-CN" dirty="0">
              <a:solidFill>
                <a:srgbClr val="0070C0"/>
              </a:solidFill>
              <a:latin typeface="宋体" pitchFamily="2" charset="-122"/>
              <a:ea typeface="宋体" pitchFamily="2" charset="-122"/>
            </a:endParaRPr>
          </a:p>
        </p:txBody>
      </p:sp>
      <p:sp>
        <p:nvSpPr>
          <p:cNvPr id="39939" name="Rectangle 3"/>
          <p:cNvSpPr>
            <a:spLocks noGrp="1" noChangeArrowheads="1"/>
          </p:cNvSpPr>
          <p:nvPr>
            <p:ph type="body" idx="1"/>
          </p:nvPr>
        </p:nvSpPr>
        <p:spPr>
          <a:xfrm>
            <a:off x="251520" y="1285860"/>
            <a:ext cx="8535322" cy="5167476"/>
          </a:xfrm>
        </p:spPr>
        <p:txBody>
          <a:bodyPr/>
          <a:lstStyle/>
          <a:p>
            <a:pPr lvl="1"/>
            <a:r>
              <a:rPr lang="zh-CN" altLang="en-US" dirty="0">
                <a:solidFill>
                  <a:srgbClr val="0070C0"/>
                </a:solidFill>
                <a:latin typeface="宋体" pitchFamily="2" charset="-122"/>
                <a:ea typeface="宋体" pitchFamily="2" charset="-122"/>
              </a:rPr>
              <a:t>贸易长期均衡</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生产者会变得更多，产品多样化；</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每个国家的企业会变少，但规模会更大；</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随着产品数量的增加，平均成本下降，价格也跟着降低；</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贸易所得</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消费者的两类所得</a:t>
            </a:r>
            <a:endParaRPr lang="en-US" altLang="zh-CN" dirty="0">
              <a:solidFill>
                <a:srgbClr val="0070C0"/>
              </a:solidFill>
              <a:latin typeface="宋体" pitchFamily="2" charset="-122"/>
              <a:ea typeface="宋体" pitchFamily="2" charset="-122"/>
            </a:endParaRPr>
          </a:p>
          <a:p>
            <a:pPr lvl="3"/>
            <a:r>
              <a:rPr lang="zh-CN" altLang="en-US" dirty="0">
                <a:solidFill>
                  <a:srgbClr val="0070C0"/>
                </a:solidFill>
                <a:latin typeface="宋体" pitchFamily="2" charset="-122"/>
                <a:ea typeface="宋体" pitchFamily="2" charset="-122"/>
              </a:rPr>
              <a:t>价格更</a:t>
            </a:r>
            <a:r>
              <a:rPr lang="zh-CN" altLang="en-US" dirty="0" smtClean="0">
                <a:solidFill>
                  <a:srgbClr val="0070C0"/>
                </a:solidFill>
                <a:latin typeface="宋体" pitchFamily="2" charset="-122"/>
                <a:ea typeface="宋体" pitchFamily="2" charset="-122"/>
              </a:rPr>
              <a:t>低，消费者从降价中受益；因为生产率提高，规模</a:t>
            </a:r>
            <a:r>
              <a:rPr lang="zh-CN" altLang="en-US" dirty="0">
                <a:solidFill>
                  <a:srgbClr val="0070C0"/>
                </a:solidFill>
                <a:latin typeface="宋体" pitchFamily="2" charset="-122"/>
                <a:ea typeface="宋体" pitchFamily="2" charset="-122"/>
              </a:rPr>
              <a:t>收益递增；</a:t>
            </a:r>
            <a:endParaRPr lang="en-US" altLang="zh-CN" dirty="0">
              <a:solidFill>
                <a:srgbClr val="0070C0"/>
              </a:solidFill>
              <a:latin typeface="宋体" pitchFamily="2" charset="-122"/>
              <a:ea typeface="宋体" pitchFamily="2" charset="-122"/>
            </a:endParaRPr>
          </a:p>
          <a:p>
            <a:pPr lvl="3"/>
            <a:r>
              <a:rPr lang="zh-CN" altLang="en-US" dirty="0" smtClean="0">
                <a:solidFill>
                  <a:srgbClr val="0070C0"/>
                </a:solidFill>
                <a:latin typeface="宋体" pitchFamily="2" charset="-122"/>
                <a:ea typeface="宋体" pitchFamily="2" charset="-122"/>
              </a:rPr>
              <a:t>更多的产品供消费者选择，消费者</a:t>
            </a:r>
            <a:r>
              <a:rPr lang="zh-CN" altLang="en-US" dirty="0">
                <a:solidFill>
                  <a:srgbClr val="0070C0"/>
                </a:solidFill>
                <a:latin typeface="宋体" pitchFamily="2" charset="-122"/>
                <a:ea typeface="宋体" pitchFamily="2" charset="-122"/>
              </a:rPr>
              <a:t>剩余更多；</a:t>
            </a:r>
            <a:endParaRPr lang="en-US" altLang="zh-CN" dirty="0">
              <a:solidFill>
                <a:srgbClr val="007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685800" y="609600"/>
            <a:ext cx="7772400" cy="747698"/>
          </a:xfrm>
        </p:spPr>
        <p:txBody>
          <a:bodyPr/>
          <a:lstStyle/>
          <a:p>
            <a:r>
              <a:rPr lang="zh-CN" altLang="en-US" dirty="0">
                <a:solidFill>
                  <a:srgbClr val="0070C0"/>
                </a:solidFill>
                <a:latin typeface="宋体" pitchFamily="2" charset="-122"/>
                <a:ea typeface="宋体" pitchFamily="2" charset="-122"/>
              </a:rPr>
              <a:t>垄断竞争下的贸易</a:t>
            </a:r>
            <a:endParaRPr lang="en-US" altLang="zh-CN" dirty="0">
              <a:solidFill>
                <a:srgbClr val="0070C0"/>
              </a:solidFill>
              <a:latin typeface="宋体" pitchFamily="2" charset="-122"/>
              <a:ea typeface="宋体" pitchFamily="2" charset="-122"/>
            </a:endParaRPr>
          </a:p>
        </p:txBody>
      </p:sp>
      <p:sp>
        <p:nvSpPr>
          <p:cNvPr id="41987" name="Rectangle 3"/>
          <p:cNvSpPr>
            <a:spLocks noGrp="1" noChangeArrowheads="1"/>
          </p:cNvSpPr>
          <p:nvPr>
            <p:ph type="body" idx="1"/>
          </p:nvPr>
        </p:nvSpPr>
        <p:spPr>
          <a:xfrm>
            <a:off x="685800" y="1571612"/>
            <a:ext cx="7772400" cy="5072098"/>
          </a:xfrm>
        </p:spPr>
        <p:txBody>
          <a:bodyPr/>
          <a:lstStyle/>
          <a:p>
            <a:pPr lvl="1"/>
            <a:r>
              <a:rPr lang="zh-CN" altLang="en-US" dirty="0">
                <a:solidFill>
                  <a:srgbClr val="0070C0"/>
                </a:solidFill>
                <a:latin typeface="宋体" pitchFamily="2" charset="-122"/>
                <a:ea typeface="宋体" pitchFamily="2" charset="-122"/>
              </a:rPr>
              <a:t>贸易调整成本</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短期企业倒闭引发的失业；</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但长期看，失业是暂时的，都会由于企业生产效率的提高而得到更高的工资和更多的就业；</a:t>
            </a:r>
            <a:endParaRPr lang="en-US" altLang="zh-CN" sz="1600"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接下来可以看一下北美自由贸易区的经验型案例</a:t>
            </a:r>
            <a:r>
              <a:rPr lang="en-US" altLang="zh-CN" dirty="0">
                <a:solidFill>
                  <a:srgbClr val="0070C0"/>
                </a:solidFill>
                <a:latin typeface="宋体" pitchFamily="2" charset="-122"/>
                <a:ea typeface="宋体" pitchFamily="2" charset="-122"/>
              </a:rPr>
              <a:t> (NAFTA).</a:t>
            </a:r>
          </a:p>
          <a:p>
            <a:pPr lvl="2"/>
            <a:r>
              <a:rPr lang="zh-CN" altLang="en-US" sz="2000" dirty="0">
                <a:solidFill>
                  <a:srgbClr val="0070C0"/>
                </a:solidFill>
                <a:latin typeface="宋体" pitchFamily="2" charset="-122"/>
                <a:ea typeface="宋体" pitchFamily="2" charset="-122"/>
              </a:rPr>
              <a:t>墨西哥</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实际月收入提高，但就业和产量波动扩大；</a:t>
            </a:r>
            <a:endParaRPr lang="en-US" altLang="zh-CN" sz="2000"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加拿大</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消费者价格降低、实际收入提高；</a:t>
            </a:r>
            <a:endParaRPr lang="en-US" altLang="zh-CN" sz="2000"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美国</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产品品种增加；</a:t>
            </a:r>
            <a:endParaRPr lang="en-US" altLang="zh-CN" sz="2000" dirty="0">
              <a:solidFill>
                <a:srgbClr val="0070C0"/>
              </a:solidFill>
              <a:latin typeface="宋体" pitchFamily="2" charset="-122"/>
              <a:ea typeface="宋体" pitchFamily="2" charset="-122"/>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zh-CN" altLang="en-US" sz="3600" dirty="0">
                <a:solidFill>
                  <a:srgbClr val="0070C0"/>
                </a:solidFill>
                <a:latin typeface="宋体" pitchFamily="2" charset="-122"/>
                <a:ea typeface="宋体" pitchFamily="2" charset="-122"/>
              </a:rPr>
              <a:t>前言</a:t>
            </a:r>
            <a:endParaRPr lang="en-US" sz="36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2973122"/>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不完全竞争基本原理</a:t>
            </a:r>
            <a:r>
              <a:rPr lang="zh-CN" altLang="en-US" sz="2400" dirty="0">
                <a:solidFill>
                  <a:srgbClr val="0070C0"/>
                </a:solidFill>
                <a:latin typeface="宋体" pitchFamily="2" charset="-122"/>
                <a:ea typeface="宋体" pitchFamily="2" charset="-122"/>
              </a:rPr>
              <a:t>；</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垄断竞争条件下的贸易；</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产业内指数与引力</a:t>
            </a:r>
            <a:r>
              <a:rPr lang="zh-CN" altLang="en-US" sz="2400" b="0">
                <a:solidFill>
                  <a:srgbClr val="0070C0"/>
                </a:solidFill>
                <a:latin typeface="宋体" pitchFamily="2" charset="-122"/>
                <a:ea typeface="宋体" pitchFamily="2" charset="-122"/>
              </a:rPr>
              <a:t>方程</a:t>
            </a:r>
            <a:r>
              <a:rPr lang="zh-CN" altLang="en-US" sz="2400" b="0" smtClean="0">
                <a:solidFill>
                  <a:srgbClr val="0070C0"/>
                </a:solidFill>
                <a:latin typeface="宋体" pitchFamily="2" charset="-122"/>
                <a:ea typeface="宋体" pitchFamily="2" charset="-122"/>
              </a:rPr>
              <a:t>； </a:t>
            </a:r>
            <a:endParaRPr lang="en-US" altLang="zh-CN" sz="2400" b="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均质产品条件下的不完全竞争：以倾销为例；</a:t>
            </a:r>
            <a:endParaRPr lang="en-US" altLang="zh-CN" sz="2400" b="0" dirty="0">
              <a:solidFill>
                <a:srgbClr val="0070C0"/>
              </a:solidFill>
              <a:latin typeface="宋体" pitchFamily="2" charset="-122"/>
              <a:ea typeface="宋体" pitchFamily="2" charset="-122"/>
            </a:endParaRPr>
          </a:p>
          <a:p>
            <a:pPr>
              <a:spcBef>
                <a:spcPct val="10000"/>
              </a:spcBef>
              <a:spcAft>
                <a:spcPct val="10000"/>
              </a:spcAft>
              <a:buFont typeface="Wingdings" pitchFamily="2" charset="2"/>
              <a:buChar char="u"/>
            </a:pP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1" name="Picture 1"/>
          <p:cNvPicPr>
            <a:picLocks noChangeAspect="1" noChangeArrowheads="1"/>
          </p:cNvPicPr>
          <p:nvPr/>
        </p:nvPicPr>
        <p:blipFill>
          <a:blip r:embed="rId3"/>
          <a:srcRect/>
          <a:stretch>
            <a:fillRect/>
          </a:stretch>
        </p:blipFill>
        <p:spPr bwMode="auto">
          <a:xfrm>
            <a:off x="214282" y="1071546"/>
            <a:ext cx="8547051" cy="538179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产业内贸易</a:t>
            </a:r>
            <a:endParaRPr lang="en-US" altLang="zh-CN" sz="3200" dirty="0">
              <a:solidFill>
                <a:srgbClr val="0070C0"/>
              </a:solidFill>
              <a:latin typeface="宋体" pitchFamily="2" charset="-122"/>
              <a:ea typeface="宋体" pitchFamily="2" charset="-122"/>
            </a:endParaRPr>
          </a:p>
        </p:txBody>
      </p:sp>
      <p:sp>
        <p:nvSpPr>
          <p:cNvPr id="70659" name="Rectangle 3"/>
          <p:cNvSpPr>
            <a:spLocks noGrp="1" noChangeArrowheads="1"/>
          </p:cNvSpPr>
          <p:nvPr>
            <p:ph type="body" sz="half" idx="1"/>
          </p:nvPr>
        </p:nvSpPr>
        <p:spPr>
          <a:xfrm>
            <a:off x="382588" y="1143000"/>
            <a:ext cx="8418512" cy="5257800"/>
          </a:xfrm>
        </p:spPr>
        <p:txBody>
          <a:bodyPr/>
          <a:lstStyle/>
          <a:p>
            <a:pPr lvl="1"/>
            <a:r>
              <a:rPr lang="zh-CN" altLang="en-US" dirty="0">
                <a:solidFill>
                  <a:srgbClr val="0070C0"/>
                </a:solidFill>
                <a:latin typeface="宋体" pitchFamily="2" charset="-122"/>
                <a:ea typeface="宋体" pitchFamily="2" charset="-122"/>
              </a:rPr>
              <a:t>产业内贸易</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在垄断竞争条件下，众多国家会专门生产一种差异性产品的不同品种，来回交易这些品种；</a:t>
            </a:r>
            <a:endParaRPr lang="en-US" altLang="zh-CN" sz="1000"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产业内贸易指数：每种产品有多大比例涉及进口和出口；指数越趋近</a:t>
            </a:r>
            <a:r>
              <a:rPr lang="en-US" altLang="zh-CN"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，表明进口和出口该产品的数量相等</a:t>
            </a:r>
            <a:endParaRPr lang="en-US" altLang="zh-CN" dirty="0">
              <a:solidFill>
                <a:srgbClr val="0070C0"/>
              </a:solidFill>
              <a:latin typeface="宋体" pitchFamily="2" charset="-122"/>
              <a:ea typeface="宋体" pitchFamily="2" charset="-122"/>
            </a:endParaRPr>
          </a:p>
          <a:p>
            <a:pPr lvl="2"/>
            <a:r>
              <a:rPr lang="en-US" altLang="zh-CN" dirty="0">
                <a:solidFill>
                  <a:srgbClr val="0070C0"/>
                </a:solidFill>
                <a:latin typeface="宋体" pitchFamily="2" charset="-122"/>
                <a:ea typeface="宋体" pitchFamily="2" charset="-122"/>
              </a:rPr>
              <a:t>100% = </a:t>
            </a:r>
            <a:r>
              <a:rPr lang="zh-CN" altLang="en-US" dirty="0">
                <a:solidFill>
                  <a:srgbClr val="0070C0"/>
                </a:solidFill>
                <a:latin typeface="宋体" pitchFamily="2" charset="-122"/>
                <a:ea typeface="宋体" pitchFamily="2" charset="-122"/>
              </a:rPr>
              <a:t>进口和出口数量相等</a:t>
            </a:r>
            <a:endParaRPr lang="en-US" altLang="zh-CN" dirty="0">
              <a:solidFill>
                <a:srgbClr val="0070C0"/>
              </a:solidFill>
              <a:latin typeface="宋体" pitchFamily="2" charset="-122"/>
              <a:ea typeface="宋体" pitchFamily="2" charset="-122"/>
            </a:endParaRPr>
          </a:p>
          <a:p>
            <a:pPr lvl="2"/>
            <a:r>
              <a:rPr lang="en-US" altLang="zh-CN" dirty="0">
                <a:solidFill>
                  <a:srgbClr val="0070C0"/>
                </a:solidFill>
                <a:latin typeface="宋体" pitchFamily="2" charset="-122"/>
                <a:ea typeface="宋体" pitchFamily="2" charset="-122"/>
              </a:rPr>
              <a:t>0 = </a:t>
            </a:r>
            <a:r>
              <a:rPr lang="zh-CN" altLang="en-US" dirty="0">
                <a:solidFill>
                  <a:srgbClr val="0070C0"/>
                </a:solidFill>
                <a:latin typeface="宋体" pitchFamily="2" charset="-122"/>
                <a:ea typeface="宋体" pitchFamily="2" charset="-122"/>
              </a:rPr>
              <a:t>仅有出口或进口</a:t>
            </a:r>
            <a:endParaRPr lang="en-US" altLang="zh-CN" dirty="0">
              <a:solidFill>
                <a:srgbClr val="0070C0"/>
              </a:solidFill>
              <a:latin typeface="宋体" pitchFamily="2" charset="-122"/>
              <a:ea typeface="宋体" pitchFamily="2" charset="-122"/>
            </a:endParaRPr>
          </a:p>
          <a:p>
            <a:pPr lvl="1"/>
            <a:endParaRPr lang="en-US" altLang="zh-CN" sz="2000" dirty="0">
              <a:solidFill>
                <a:srgbClr val="0070C0"/>
              </a:solidFill>
              <a:latin typeface="宋体" pitchFamily="2" charset="-122"/>
              <a:ea typeface="宋体" pitchFamily="2" charset="-122"/>
            </a:endParaRPr>
          </a:p>
        </p:txBody>
      </p:sp>
      <p:cxnSp>
        <p:nvCxnSpPr>
          <p:cNvPr id="3" name="直接连接符 2">
            <a:extLst>
              <a:ext uri="{FF2B5EF4-FFF2-40B4-BE49-F238E27FC236}">
                <a16:creationId xmlns="" xmlns:a16="http://schemas.microsoft.com/office/drawing/2014/main" id="{56C3EAB7-2B26-420B-8702-D54FEC2A7C96}"/>
              </a:ext>
            </a:extLst>
          </p:cNvPr>
          <p:cNvCxnSpPr/>
          <p:nvPr/>
        </p:nvCxnSpPr>
        <p:spPr bwMode="auto">
          <a:xfrm>
            <a:off x="5791200" y="5715000"/>
            <a:ext cx="0" cy="228600"/>
          </a:xfrm>
          <a:prstGeom prst="line">
            <a:avLst/>
          </a:prstGeom>
          <a:ln w="38100">
            <a:solidFill>
              <a:schemeClr val="tx1"/>
            </a:solidFill>
            <a:headEnd type="none" w="med" len="med"/>
            <a:tailEnd type="none" w="med" len="med"/>
          </a:ln>
        </p:spPr>
        <p:style>
          <a:lnRef idx="1">
            <a:schemeClr val="dk1"/>
          </a:lnRef>
          <a:fillRef idx="0">
            <a:schemeClr val="dk1"/>
          </a:fillRef>
          <a:effectRef idx="0">
            <a:schemeClr val="dk1"/>
          </a:effectRef>
          <a:fontRef idx="minor">
            <a:schemeClr val="tx1"/>
          </a:fontRef>
        </p:style>
      </p:cxnSp>
      <p:pic>
        <p:nvPicPr>
          <p:cNvPr id="1031" name="Picture 7"/>
          <p:cNvPicPr>
            <a:picLocks noChangeAspect="1" noChangeArrowheads="1"/>
          </p:cNvPicPr>
          <p:nvPr/>
        </p:nvPicPr>
        <p:blipFill>
          <a:blip r:embed="rId2"/>
          <a:srcRect/>
          <a:stretch>
            <a:fillRect/>
          </a:stretch>
        </p:blipFill>
        <p:spPr bwMode="auto">
          <a:xfrm>
            <a:off x="1285852" y="4929198"/>
            <a:ext cx="5500726" cy="175732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1"/>
          <p:cNvPicPr>
            <a:picLocks noChangeAspect="1" noChangeArrowheads="1"/>
          </p:cNvPicPr>
          <p:nvPr/>
        </p:nvPicPr>
        <p:blipFill>
          <a:blip r:embed="rId3"/>
          <a:srcRect/>
          <a:stretch>
            <a:fillRect/>
          </a:stretch>
        </p:blipFill>
        <p:spPr bwMode="auto">
          <a:xfrm>
            <a:off x="357158" y="357166"/>
            <a:ext cx="8373943" cy="6356371"/>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714348" y="285728"/>
            <a:ext cx="7772400" cy="747698"/>
          </a:xfrm>
        </p:spPr>
        <p:txBody>
          <a:bodyPr/>
          <a:lstStyle/>
          <a:p>
            <a:r>
              <a:rPr lang="zh-CN" altLang="en-US" sz="4000" dirty="0">
                <a:solidFill>
                  <a:srgbClr val="0070C0"/>
                </a:solidFill>
                <a:latin typeface="宋体" pitchFamily="2" charset="-122"/>
                <a:ea typeface="宋体" pitchFamily="2" charset="-122"/>
              </a:rPr>
              <a:t>引力方程</a:t>
            </a:r>
            <a:endParaRPr lang="en-US" altLang="zh-CN" sz="4000" dirty="0">
              <a:solidFill>
                <a:srgbClr val="0070C0"/>
              </a:solidFill>
              <a:latin typeface="宋体" pitchFamily="2" charset="-122"/>
              <a:ea typeface="宋体" pitchFamily="2" charset="-122"/>
            </a:endParaRPr>
          </a:p>
        </p:txBody>
      </p:sp>
      <p:sp>
        <p:nvSpPr>
          <p:cNvPr id="74755" name="Rectangle 3"/>
          <p:cNvSpPr>
            <a:spLocks noGrp="1" noChangeArrowheads="1"/>
          </p:cNvSpPr>
          <p:nvPr>
            <p:ph type="body" idx="1"/>
          </p:nvPr>
        </p:nvSpPr>
        <p:spPr>
          <a:xfrm>
            <a:off x="357158" y="1142984"/>
            <a:ext cx="8101042" cy="4230232"/>
          </a:xfrm>
        </p:spPr>
        <p:txBody>
          <a:bodyPr/>
          <a:lstStyle/>
          <a:p>
            <a:pPr lvl="1"/>
            <a:r>
              <a:rPr lang="zh-CN" altLang="en-US" dirty="0">
                <a:solidFill>
                  <a:srgbClr val="0070C0"/>
                </a:solidFill>
                <a:latin typeface="宋体" pitchFamily="2" charset="-122"/>
                <a:ea typeface="宋体" pitchFamily="2" charset="-122"/>
              </a:rPr>
              <a:t>引力</a:t>
            </a:r>
            <a:r>
              <a:rPr lang="zh-CN" altLang="en-US" dirty="0" smtClean="0">
                <a:solidFill>
                  <a:srgbClr val="0070C0"/>
                </a:solidFill>
                <a:latin typeface="宋体" pitchFamily="2" charset="-122"/>
                <a:ea typeface="宋体" pitchFamily="2" charset="-122"/>
              </a:rPr>
              <a:t>方程（由荷兰经济学家丁伯根命名）</a:t>
            </a:r>
            <a:endParaRPr lang="en-US" altLang="zh-CN" dirty="0">
              <a:solidFill>
                <a:srgbClr val="0070C0"/>
              </a:solidFill>
              <a:latin typeface="宋体" pitchFamily="2" charset="-122"/>
              <a:ea typeface="宋体" pitchFamily="2" charset="-122"/>
            </a:endParaRPr>
          </a:p>
          <a:p>
            <a:pPr lvl="2"/>
            <a:r>
              <a:rPr lang="zh-CN" altLang="en-US" sz="2000" dirty="0">
                <a:solidFill>
                  <a:srgbClr val="0070C0"/>
                </a:solidFill>
                <a:latin typeface="宋体" pitchFamily="2" charset="-122"/>
                <a:ea typeface="宋体" pitchFamily="2" charset="-122"/>
              </a:rPr>
              <a:t>用来解释贸易总额</a:t>
            </a:r>
            <a:endParaRPr lang="en-US" altLang="zh-CN" dirty="0">
              <a:solidFill>
                <a:srgbClr val="0070C0"/>
              </a:solidFill>
              <a:latin typeface="宋体" pitchFamily="2" charset="-122"/>
              <a:ea typeface="宋体" pitchFamily="2" charset="-122"/>
            </a:endParaRPr>
          </a:p>
          <a:p>
            <a:pPr lvl="2"/>
            <a:r>
              <a:rPr lang="zh-CN" altLang="en-US" sz="2800" dirty="0">
                <a:solidFill>
                  <a:srgbClr val="0070C0"/>
                </a:solidFill>
                <a:latin typeface="宋体" pitchFamily="2" charset="-122"/>
                <a:ea typeface="宋体" pitchFamily="2" charset="-122"/>
              </a:rPr>
              <a:t>贸易引力模型认为，那些具有更大</a:t>
            </a:r>
            <a:r>
              <a:rPr lang="en-US" altLang="zh-CN" sz="2800" dirty="0">
                <a:solidFill>
                  <a:srgbClr val="0070C0"/>
                </a:solidFill>
                <a:latin typeface="宋体" pitchFamily="2" charset="-122"/>
                <a:ea typeface="宋体" pitchFamily="2" charset="-122"/>
              </a:rPr>
              <a:t>GDP</a:t>
            </a:r>
            <a:r>
              <a:rPr lang="zh-CN" altLang="en-US" sz="2800" dirty="0">
                <a:solidFill>
                  <a:srgbClr val="0070C0"/>
                </a:solidFill>
                <a:latin typeface="宋体" pitchFamily="2" charset="-122"/>
                <a:ea typeface="宋体" pitchFamily="2" charset="-122"/>
              </a:rPr>
              <a:t>的国家，或者彼此相距更近的国家，具有更多相互贸易；</a:t>
            </a:r>
            <a:endParaRPr lang="en-US" altLang="zh-CN" sz="1400" dirty="0">
              <a:solidFill>
                <a:srgbClr val="0070C0"/>
              </a:solidFill>
              <a:latin typeface="宋体" pitchFamily="2" charset="-122"/>
              <a:ea typeface="宋体" pitchFamily="2" charset="-122"/>
            </a:endParaRPr>
          </a:p>
          <a:p>
            <a:pPr lvl="1"/>
            <a:r>
              <a:rPr lang="zh-CN" altLang="en-US" sz="2400" dirty="0" smtClean="0">
                <a:solidFill>
                  <a:srgbClr val="0070C0"/>
                </a:solidFill>
                <a:latin typeface="宋体" pitchFamily="2" charset="-122"/>
                <a:ea typeface="宋体" pitchFamily="2" charset="-122"/>
              </a:rPr>
              <a:t>牛顿万有引力定律：两</a:t>
            </a:r>
            <a:r>
              <a:rPr lang="zh-CN" altLang="en-US" sz="2400" dirty="0">
                <a:solidFill>
                  <a:srgbClr val="0070C0"/>
                </a:solidFill>
                <a:latin typeface="宋体" pitchFamily="2" charset="-122"/>
                <a:ea typeface="宋体" pitchFamily="2" charset="-122"/>
              </a:rPr>
              <a:t>个物体之间的万有引力方程</a:t>
            </a:r>
            <a:r>
              <a:rPr lang="en-US" altLang="zh-CN" sz="2400" dirty="0">
                <a:solidFill>
                  <a:srgbClr val="0070C0"/>
                </a:solidFill>
                <a:latin typeface="宋体" pitchFamily="2" charset="-122"/>
                <a:ea typeface="宋体" pitchFamily="2" charset="-122"/>
              </a:rPr>
              <a:t>:</a:t>
            </a:r>
          </a:p>
          <a:p>
            <a:pPr lvl="1" algn="ctr">
              <a:buFont typeface="Wingdings" pitchFamily="2" charset="2"/>
              <a:buNone/>
            </a:pPr>
            <a:r>
              <a:rPr lang="en-US" altLang="zh-CN" sz="2400" dirty="0" err="1">
                <a:solidFill>
                  <a:srgbClr val="0070C0"/>
                </a:solidFill>
                <a:latin typeface="宋体" pitchFamily="2" charset="-122"/>
                <a:ea typeface="宋体" pitchFamily="2" charset="-122"/>
              </a:rPr>
              <a:t>F</a:t>
            </a:r>
            <a:r>
              <a:rPr lang="en-US" altLang="zh-CN" sz="2400" baseline="-25000" dirty="0" err="1">
                <a:solidFill>
                  <a:srgbClr val="0070C0"/>
                </a:solidFill>
                <a:latin typeface="宋体" pitchFamily="2" charset="-122"/>
                <a:ea typeface="宋体" pitchFamily="2" charset="-122"/>
              </a:rPr>
              <a:t>g</a:t>
            </a:r>
            <a:r>
              <a:rPr lang="en-US" altLang="zh-CN" sz="2400" dirty="0">
                <a:solidFill>
                  <a:srgbClr val="0070C0"/>
                </a:solidFill>
                <a:latin typeface="宋体" pitchFamily="2" charset="-122"/>
                <a:ea typeface="宋体" pitchFamily="2" charset="-122"/>
              </a:rPr>
              <a:t> = G[M</a:t>
            </a:r>
            <a:r>
              <a:rPr lang="en-US" altLang="zh-CN" sz="2400" baseline="-25000" dirty="0">
                <a:solidFill>
                  <a:srgbClr val="0070C0"/>
                </a:solidFill>
                <a:latin typeface="宋体" pitchFamily="2" charset="-122"/>
                <a:ea typeface="宋体" pitchFamily="2" charset="-122"/>
              </a:rPr>
              <a:t>1</a:t>
            </a:r>
            <a:r>
              <a:rPr lang="en-US" altLang="zh-CN" sz="2400" dirty="0">
                <a:solidFill>
                  <a:srgbClr val="0070C0"/>
                </a:solidFill>
                <a:latin typeface="宋体" pitchFamily="2" charset="-122"/>
                <a:ea typeface="宋体" pitchFamily="2" charset="-122"/>
              </a:rPr>
              <a:t>M</a:t>
            </a:r>
            <a:r>
              <a:rPr lang="en-US" altLang="zh-CN" sz="2400" baseline="-25000" dirty="0">
                <a:solidFill>
                  <a:srgbClr val="0070C0"/>
                </a:solidFill>
                <a:latin typeface="宋体" pitchFamily="2" charset="-122"/>
                <a:ea typeface="宋体" pitchFamily="2" charset="-122"/>
              </a:rPr>
              <a:t>2</a:t>
            </a:r>
            <a:r>
              <a:rPr lang="en-US" altLang="zh-CN" sz="2400" dirty="0">
                <a:solidFill>
                  <a:srgbClr val="0070C0"/>
                </a:solidFill>
                <a:latin typeface="宋体" pitchFamily="2" charset="-122"/>
                <a:ea typeface="宋体" pitchFamily="2" charset="-122"/>
              </a:rPr>
              <a:t>/d</a:t>
            </a:r>
            <a:r>
              <a:rPr lang="en-US" altLang="zh-CN" sz="2400" baseline="30000" dirty="0">
                <a:solidFill>
                  <a:srgbClr val="0070C0"/>
                </a:solidFill>
                <a:latin typeface="宋体" pitchFamily="2" charset="-122"/>
                <a:ea typeface="宋体" pitchFamily="2" charset="-122"/>
              </a:rPr>
              <a:t>2</a:t>
            </a:r>
            <a:r>
              <a:rPr lang="en-US" altLang="zh-CN" sz="2400" dirty="0">
                <a:solidFill>
                  <a:srgbClr val="0070C0"/>
                </a:solidFill>
                <a:latin typeface="宋体" pitchFamily="2" charset="-122"/>
                <a:ea typeface="宋体" pitchFamily="2" charset="-122"/>
              </a:rPr>
              <a:t>]</a:t>
            </a:r>
          </a:p>
          <a:p>
            <a:pPr lvl="2"/>
            <a:r>
              <a:rPr lang="en-US" altLang="zh-CN" sz="2000" dirty="0">
                <a:solidFill>
                  <a:srgbClr val="0070C0"/>
                </a:solidFill>
                <a:latin typeface="宋体" pitchFamily="2" charset="-122"/>
                <a:ea typeface="宋体" pitchFamily="2" charset="-122"/>
              </a:rPr>
              <a:t>G </a:t>
            </a:r>
            <a:r>
              <a:rPr lang="zh-CN" altLang="en-US" sz="2000" dirty="0">
                <a:solidFill>
                  <a:srgbClr val="0070C0"/>
                </a:solidFill>
                <a:latin typeface="宋体" pitchFamily="2" charset="-122"/>
                <a:ea typeface="宋体" pitchFamily="2" charset="-122"/>
              </a:rPr>
              <a:t>表示强弱参数；</a:t>
            </a:r>
            <a:endParaRPr lang="en-US" altLang="zh-CN" sz="2000" dirty="0">
              <a:solidFill>
                <a:srgbClr val="0070C0"/>
              </a:solidFill>
              <a:latin typeface="宋体" pitchFamily="2" charset="-122"/>
              <a:ea typeface="宋体" pitchFamily="2" charset="-122"/>
            </a:endParaRPr>
          </a:p>
          <a:p>
            <a:pPr lvl="2"/>
            <a:r>
              <a:rPr lang="en-US" altLang="zh-CN" sz="2000" dirty="0">
                <a:solidFill>
                  <a:srgbClr val="0070C0"/>
                </a:solidFill>
                <a:latin typeface="宋体" pitchFamily="2" charset="-122"/>
                <a:ea typeface="宋体" pitchFamily="2" charset="-122"/>
              </a:rPr>
              <a:t>M</a:t>
            </a:r>
            <a:r>
              <a:rPr lang="en-US" altLang="zh-CN" sz="2000" baseline="-25000" dirty="0">
                <a:solidFill>
                  <a:srgbClr val="0070C0"/>
                </a:solidFill>
                <a:latin typeface="宋体" pitchFamily="2" charset="-122"/>
                <a:ea typeface="宋体" pitchFamily="2" charset="-122"/>
              </a:rPr>
              <a:t>1</a:t>
            </a:r>
            <a:r>
              <a:rPr lang="en-US" altLang="zh-CN" sz="2000" dirty="0">
                <a:solidFill>
                  <a:srgbClr val="0070C0"/>
                </a:solidFill>
                <a:latin typeface="宋体" pitchFamily="2" charset="-122"/>
                <a:ea typeface="宋体" pitchFamily="2" charset="-122"/>
              </a:rPr>
              <a:t> </a:t>
            </a:r>
            <a:r>
              <a:rPr lang="zh-CN" altLang="en-US" sz="2000" dirty="0">
                <a:solidFill>
                  <a:srgbClr val="0070C0"/>
                </a:solidFill>
                <a:latin typeface="宋体" pitchFamily="2" charset="-122"/>
                <a:ea typeface="宋体" pitchFamily="2" charset="-122"/>
              </a:rPr>
              <a:t>和</a:t>
            </a:r>
            <a:r>
              <a:rPr lang="en-US" altLang="zh-CN" sz="2000" dirty="0">
                <a:solidFill>
                  <a:srgbClr val="0070C0"/>
                </a:solidFill>
                <a:latin typeface="宋体" pitchFamily="2" charset="-122"/>
                <a:ea typeface="宋体" pitchFamily="2" charset="-122"/>
              </a:rPr>
              <a:t> M</a:t>
            </a:r>
            <a:r>
              <a:rPr lang="en-US" altLang="zh-CN" sz="2000" baseline="-25000" dirty="0">
                <a:solidFill>
                  <a:srgbClr val="0070C0"/>
                </a:solidFill>
                <a:latin typeface="宋体" pitchFamily="2" charset="-122"/>
                <a:ea typeface="宋体" pitchFamily="2" charset="-122"/>
              </a:rPr>
              <a:t>2</a:t>
            </a:r>
            <a:r>
              <a:rPr lang="en-US" altLang="zh-CN" sz="2000" dirty="0">
                <a:solidFill>
                  <a:srgbClr val="0070C0"/>
                </a:solidFill>
                <a:latin typeface="宋体" pitchFamily="2" charset="-122"/>
                <a:ea typeface="宋体" pitchFamily="2" charset="-122"/>
              </a:rPr>
              <a:t> </a:t>
            </a:r>
            <a:r>
              <a:rPr lang="zh-CN" altLang="en-US" sz="2000" dirty="0">
                <a:solidFill>
                  <a:srgbClr val="0070C0"/>
                </a:solidFill>
                <a:latin typeface="宋体" pitchFamily="2" charset="-122"/>
                <a:ea typeface="宋体" pitchFamily="2" charset="-122"/>
              </a:rPr>
              <a:t>物品质量；</a:t>
            </a:r>
            <a:endParaRPr lang="en-US" altLang="zh-CN" sz="2000" dirty="0">
              <a:solidFill>
                <a:srgbClr val="0070C0"/>
              </a:solidFill>
              <a:latin typeface="宋体" pitchFamily="2" charset="-122"/>
              <a:ea typeface="宋体" pitchFamily="2" charset="-122"/>
            </a:endParaRPr>
          </a:p>
          <a:p>
            <a:pPr lvl="2"/>
            <a:r>
              <a:rPr lang="en-US" altLang="zh-CN" sz="2000" dirty="0">
                <a:solidFill>
                  <a:srgbClr val="0070C0"/>
                </a:solidFill>
                <a:latin typeface="宋体" pitchFamily="2" charset="-122"/>
                <a:ea typeface="宋体" pitchFamily="2" charset="-122"/>
              </a:rPr>
              <a:t>d</a:t>
            </a:r>
            <a:r>
              <a:rPr lang="zh-CN" altLang="en-US" sz="2000" dirty="0">
                <a:solidFill>
                  <a:srgbClr val="0070C0"/>
                </a:solidFill>
                <a:latin typeface="宋体" pitchFamily="2" charset="-122"/>
                <a:ea typeface="宋体" pitchFamily="2" charset="-122"/>
              </a:rPr>
              <a:t>表示距离</a:t>
            </a:r>
            <a:r>
              <a:rPr lang="en-US" altLang="zh-CN" sz="2000" dirty="0">
                <a:solidFill>
                  <a:srgbClr val="0070C0"/>
                </a:solidFill>
                <a:latin typeface="宋体" pitchFamily="2" charset="-122"/>
                <a:ea typeface="宋体" pitchFamily="2" charset="-122"/>
              </a:rPr>
              <a:t>;</a:t>
            </a:r>
          </a:p>
        </p:txBody>
      </p:sp>
      <p:sp>
        <p:nvSpPr>
          <p:cNvPr id="2" name="文本框 1"/>
          <p:cNvSpPr txBox="1"/>
          <p:nvPr/>
        </p:nvSpPr>
        <p:spPr>
          <a:xfrm>
            <a:off x="195211" y="5805264"/>
            <a:ext cx="8424936" cy="954107"/>
          </a:xfrm>
          <a:prstGeom prst="rect">
            <a:avLst/>
          </a:prstGeom>
          <a:noFill/>
        </p:spPr>
        <p:txBody>
          <a:bodyPr wrap="square" rtlCol="0">
            <a:spAutoFit/>
          </a:bodyPr>
          <a:lstStyle/>
          <a:p>
            <a:r>
              <a:rPr lang="zh-CN" altLang="en-US" sz="1400" dirty="0" smtClean="0">
                <a:solidFill>
                  <a:schemeClr val="accent6">
                    <a:lumMod val="60000"/>
                    <a:lumOff val="40000"/>
                  </a:schemeClr>
                </a:solidFill>
              </a:rPr>
              <a:t>丁伯根：</a:t>
            </a:r>
            <a:r>
              <a:rPr lang="zh-CN" altLang="en-US" sz="1400" dirty="0">
                <a:solidFill>
                  <a:schemeClr val="accent6">
                    <a:lumMod val="60000"/>
                    <a:lumOff val="40000"/>
                  </a:schemeClr>
                </a:solidFill>
              </a:rPr>
              <a:t>被誉为</a:t>
            </a:r>
            <a:r>
              <a:rPr lang="zh-CN" altLang="en-US" sz="1400" dirty="0">
                <a:solidFill>
                  <a:schemeClr val="accent6">
                    <a:lumMod val="60000"/>
                    <a:lumOff val="40000"/>
                  </a:schemeClr>
                </a:solidFill>
                <a:hlinkClick r:id="rId2"/>
              </a:rPr>
              <a:t>经济计量学</a:t>
            </a:r>
            <a:r>
              <a:rPr lang="zh-CN" altLang="en-US" sz="1400" dirty="0">
                <a:solidFill>
                  <a:schemeClr val="accent6">
                    <a:lumMod val="60000"/>
                    <a:lumOff val="40000"/>
                  </a:schemeClr>
                </a:solidFill>
              </a:rPr>
              <a:t>模式建造者之父，他发展了</a:t>
            </a:r>
            <a:r>
              <a:rPr lang="zh-CN" altLang="en-US" sz="1400" dirty="0">
                <a:solidFill>
                  <a:schemeClr val="accent6">
                    <a:lumMod val="60000"/>
                    <a:lumOff val="40000"/>
                  </a:schemeClr>
                </a:solidFill>
                <a:hlinkClick r:id="rId3"/>
              </a:rPr>
              <a:t>动态模型</a:t>
            </a:r>
            <a:r>
              <a:rPr lang="zh-CN" altLang="en-US" sz="1400" dirty="0">
                <a:solidFill>
                  <a:schemeClr val="accent6">
                    <a:lumMod val="60000"/>
                    <a:lumOff val="40000"/>
                  </a:schemeClr>
                </a:solidFill>
              </a:rPr>
              <a:t>来分析经济进程。由于他的科研成就，</a:t>
            </a:r>
            <a:r>
              <a:rPr lang="en-US" altLang="zh-CN" sz="1400" dirty="0">
                <a:solidFill>
                  <a:schemeClr val="accent6">
                    <a:lumMod val="60000"/>
                    <a:lumOff val="40000"/>
                  </a:schemeClr>
                </a:solidFill>
              </a:rPr>
              <a:t>1969</a:t>
            </a:r>
            <a:r>
              <a:rPr lang="zh-CN" altLang="en-US" sz="1400" dirty="0">
                <a:solidFill>
                  <a:schemeClr val="accent6">
                    <a:lumMod val="60000"/>
                    <a:lumOff val="40000"/>
                  </a:schemeClr>
                </a:solidFill>
              </a:rPr>
              <a:t>年被授予诺贝尔经济科学奖</a:t>
            </a:r>
            <a:r>
              <a:rPr lang="zh-CN" altLang="en-US" sz="1400" dirty="0" smtClean="0">
                <a:solidFill>
                  <a:schemeClr val="accent6">
                    <a:lumMod val="60000"/>
                    <a:lumOff val="40000"/>
                  </a:schemeClr>
                </a:solidFill>
              </a:rPr>
              <a:t>。</a:t>
            </a:r>
            <a:endParaRPr lang="en-US" altLang="zh-CN" sz="1400" dirty="0" smtClean="0">
              <a:solidFill>
                <a:schemeClr val="accent6">
                  <a:lumMod val="60000"/>
                  <a:lumOff val="40000"/>
                </a:schemeClr>
              </a:solidFill>
            </a:endParaRPr>
          </a:p>
          <a:p>
            <a:r>
              <a:rPr lang="zh-CN" altLang="en-US" sz="1400" dirty="0">
                <a:solidFill>
                  <a:schemeClr val="accent6">
                    <a:lumMod val="60000"/>
                    <a:lumOff val="40000"/>
                  </a:schemeClr>
                </a:solidFill>
              </a:rPr>
              <a:t>丁伯根</a:t>
            </a:r>
            <a:r>
              <a:rPr lang="zh-CN" altLang="en-US" sz="1400" dirty="0" smtClean="0">
                <a:solidFill>
                  <a:schemeClr val="accent6">
                    <a:lumMod val="60000"/>
                    <a:lumOff val="40000"/>
                  </a:schemeClr>
                </a:solidFill>
              </a:rPr>
              <a:t>法则：为</a:t>
            </a:r>
            <a:r>
              <a:rPr lang="zh-CN" altLang="en-US" sz="1400" dirty="0">
                <a:solidFill>
                  <a:schemeClr val="accent6">
                    <a:lumMod val="60000"/>
                    <a:lumOff val="40000"/>
                  </a:schemeClr>
                </a:solidFill>
              </a:rPr>
              <a:t>达到一个经济目标，政府至少要运用一种有效的政策；为达到几个目标，政府至少要运用几个独立、有效的经济政策</a:t>
            </a:r>
            <a:r>
              <a:rPr lang="zh-CN" altLang="en-US" sz="1400" dirty="0" smtClean="0">
                <a:solidFill>
                  <a:schemeClr val="accent6">
                    <a:lumMod val="60000"/>
                    <a:lumOff val="40000"/>
                  </a:schemeClr>
                </a:solidFill>
              </a:rPr>
              <a:t>。</a:t>
            </a:r>
            <a:endParaRPr lang="zh-CN" altLang="en-US" sz="1400" dirty="0">
              <a:solidFill>
                <a:schemeClr val="accent6">
                  <a:lumMod val="60000"/>
                  <a:lumOff val="40000"/>
                </a:schemeClr>
              </a:solidFill>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引力方程</a:t>
            </a:r>
            <a:endParaRPr lang="en-US" altLang="zh-CN" sz="3200" dirty="0">
              <a:solidFill>
                <a:srgbClr val="0070C0"/>
              </a:solidFill>
              <a:latin typeface="宋体" pitchFamily="2" charset="-122"/>
              <a:ea typeface="宋体" pitchFamily="2" charset="-122"/>
            </a:endParaRPr>
          </a:p>
        </p:txBody>
      </p:sp>
      <p:sp>
        <p:nvSpPr>
          <p:cNvPr id="74755" name="Rectangle 3"/>
          <p:cNvSpPr>
            <a:spLocks noGrp="1" noChangeArrowheads="1"/>
          </p:cNvSpPr>
          <p:nvPr>
            <p:ph type="body" idx="1"/>
          </p:nvPr>
        </p:nvSpPr>
        <p:spPr>
          <a:xfrm>
            <a:off x="685800" y="1828800"/>
            <a:ext cx="7772400" cy="4114800"/>
          </a:xfrm>
        </p:spPr>
        <p:txBody>
          <a:bodyPr/>
          <a:lstStyle/>
          <a:p>
            <a:pPr lvl="1"/>
            <a:r>
              <a:rPr lang="zh-CN" altLang="en-US" sz="2200" dirty="0">
                <a:solidFill>
                  <a:srgbClr val="0070C0"/>
                </a:solidFill>
                <a:latin typeface="宋体" pitchFamily="2" charset="-122"/>
                <a:ea typeface="宋体" pitchFamily="2" charset="-122"/>
              </a:rPr>
              <a:t>贸易引力公式</a:t>
            </a:r>
            <a:endParaRPr lang="en-US" altLang="zh-CN" sz="2200" dirty="0">
              <a:solidFill>
                <a:srgbClr val="0070C0"/>
              </a:solidFill>
              <a:latin typeface="宋体" pitchFamily="2" charset="-122"/>
              <a:ea typeface="宋体" pitchFamily="2" charset="-122"/>
            </a:endParaRPr>
          </a:p>
          <a:p>
            <a:pPr lvl="1"/>
            <a:endParaRPr lang="en-US" altLang="zh-CN" sz="2200" dirty="0">
              <a:solidFill>
                <a:srgbClr val="0070C0"/>
              </a:solidFill>
              <a:latin typeface="宋体" pitchFamily="2" charset="-122"/>
              <a:ea typeface="宋体" pitchFamily="2" charset="-122"/>
            </a:endParaRPr>
          </a:p>
          <a:p>
            <a:pPr lvl="1"/>
            <a:endParaRPr lang="en-US" altLang="zh-CN" sz="2200" dirty="0">
              <a:solidFill>
                <a:srgbClr val="0070C0"/>
              </a:solidFill>
              <a:latin typeface="宋体" pitchFamily="2" charset="-122"/>
              <a:ea typeface="宋体" pitchFamily="2" charset="-122"/>
            </a:endParaRPr>
          </a:p>
          <a:p>
            <a:pPr lvl="1"/>
            <a:endParaRPr lang="en-US" altLang="zh-CN" sz="2200" dirty="0">
              <a:solidFill>
                <a:srgbClr val="0070C0"/>
              </a:solidFill>
              <a:latin typeface="宋体" pitchFamily="2" charset="-122"/>
              <a:ea typeface="宋体" pitchFamily="2" charset="-122"/>
            </a:endParaRPr>
          </a:p>
          <a:p>
            <a:pPr lvl="1"/>
            <a:endParaRPr lang="en-US" altLang="zh-CN" sz="2200" dirty="0">
              <a:solidFill>
                <a:srgbClr val="0070C0"/>
              </a:solidFill>
              <a:latin typeface="宋体" pitchFamily="2" charset="-122"/>
              <a:ea typeface="宋体" pitchFamily="2" charset="-122"/>
            </a:endParaRPr>
          </a:p>
          <a:p>
            <a:pPr lvl="1"/>
            <a:r>
              <a:rPr lang="en-US" altLang="zh-CN" sz="2200" dirty="0">
                <a:solidFill>
                  <a:srgbClr val="0070C0"/>
                </a:solidFill>
                <a:latin typeface="宋体" pitchFamily="2" charset="-122"/>
                <a:ea typeface="宋体" pitchFamily="2" charset="-122"/>
              </a:rPr>
              <a:t>B</a:t>
            </a:r>
            <a:r>
              <a:rPr lang="zh-CN" altLang="en-US" sz="2200" dirty="0">
                <a:solidFill>
                  <a:srgbClr val="0070C0"/>
                </a:solidFill>
                <a:latin typeface="宋体" pitchFamily="2" charset="-122"/>
                <a:ea typeface="宋体" pitchFamily="2" charset="-122"/>
              </a:rPr>
              <a:t>表示引力项与贸易之间关系的常数，可以解释成扣除规模和距离之外影响两国贸易量的因素，包括关税、文化、制度等。</a:t>
            </a:r>
            <a:endParaRPr lang="en-US" altLang="zh-CN" sz="2000" dirty="0">
              <a:solidFill>
                <a:srgbClr val="0070C0"/>
              </a:solidFill>
              <a:latin typeface="宋体" pitchFamily="2" charset="-122"/>
              <a:ea typeface="宋体" pitchFamily="2" charset="-122"/>
            </a:endParaRPr>
          </a:p>
        </p:txBody>
      </p:sp>
      <p:graphicFrame>
        <p:nvGraphicFramePr>
          <p:cNvPr id="4098" name="Object 2"/>
          <p:cNvGraphicFramePr>
            <a:graphicFrameLocks noChangeAspect="1"/>
          </p:cNvGraphicFramePr>
          <p:nvPr/>
        </p:nvGraphicFramePr>
        <p:xfrm>
          <a:off x="1447800" y="2514600"/>
          <a:ext cx="3924300" cy="1006475"/>
        </p:xfrm>
        <a:graphic>
          <a:graphicData uri="http://schemas.openxmlformats.org/presentationml/2006/ole">
            <mc:AlternateContent xmlns:mc="http://schemas.openxmlformats.org/markup-compatibility/2006">
              <mc:Choice xmlns:v="urn:schemas-microsoft-com:vml" Requires="v">
                <p:oleObj spid="_x0000_s4111" name="Equation" r:id="rId3" imgW="33528000" imgH="9448800" progId="Equation.3">
                  <p:embed/>
                </p:oleObj>
              </mc:Choice>
              <mc:Fallback>
                <p:oleObj name="Equation" r:id="rId3" imgW="33528000" imgH="9448800" progId="Equation.3">
                  <p:embed/>
                  <p:pic>
                    <p:nvPicPr>
                      <p:cNvPr id="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2514600"/>
                        <a:ext cx="3924300" cy="1006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引力方程</a:t>
            </a:r>
            <a:endParaRPr lang="en-US" altLang="zh-CN" sz="3200" dirty="0">
              <a:solidFill>
                <a:srgbClr val="0070C0"/>
              </a:solidFill>
              <a:latin typeface="宋体" pitchFamily="2" charset="-122"/>
              <a:ea typeface="宋体" pitchFamily="2" charset="-122"/>
            </a:endParaRPr>
          </a:p>
        </p:txBody>
      </p:sp>
      <p:sp>
        <p:nvSpPr>
          <p:cNvPr id="80899" name="Rectangle 3"/>
          <p:cNvSpPr>
            <a:spLocks noGrp="1" noChangeArrowheads="1"/>
          </p:cNvSpPr>
          <p:nvPr>
            <p:ph type="body" sz="half" idx="1"/>
          </p:nvPr>
        </p:nvSpPr>
        <p:spPr>
          <a:xfrm>
            <a:off x="214282" y="1143000"/>
            <a:ext cx="8715436" cy="5257800"/>
          </a:xfrm>
        </p:spPr>
        <p:txBody>
          <a:bodyPr/>
          <a:lstStyle/>
          <a:p>
            <a:r>
              <a:rPr lang="zh-CN" altLang="en-US" sz="2400" dirty="0">
                <a:solidFill>
                  <a:srgbClr val="0070C0"/>
                </a:solidFill>
                <a:latin typeface="宋体" pitchFamily="2" charset="-122"/>
                <a:ea typeface="宋体" pitchFamily="2" charset="-122"/>
              </a:rPr>
              <a:t>引力方程的推导</a:t>
            </a:r>
            <a:endParaRPr lang="en-US" altLang="zh-CN" sz="24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假设国家</a:t>
            </a:r>
            <a:r>
              <a:rPr lang="en-US" altLang="zh-CN" sz="2200" dirty="0">
                <a:solidFill>
                  <a:srgbClr val="0070C0"/>
                </a:solidFill>
                <a:latin typeface="宋体" pitchFamily="2" charset="-122"/>
                <a:ea typeface="宋体" pitchFamily="2" charset="-122"/>
              </a:rPr>
              <a:t>1</a:t>
            </a:r>
            <a:r>
              <a:rPr lang="zh-CN" altLang="en-US" sz="2200" dirty="0">
                <a:solidFill>
                  <a:srgbClr val="0070C0"/>
                </a:solidFill>
                <a:latin typeface="宋体" pitchFamily="2" charset="-122"/>
                <a:ea typeface="宋体" pitchFamily="2" charset="-122"/>
              </a:rPr>
              <a:t>生产差异性的产品</a:t>
            </a:r>
            <a:endParaRPr lang="en-US" altLang="zh-CN" sz="22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其他国家对国家</a:t>
            </a:r>
            <a:r>
              <a:rPr lang="en-US" altLang="zh-CN" sz="2200" dirty="0">
                <a:solidFill>
                  <a:srgbClr val="0070C0"/>
                </a:solidFill>
                <a:latin typeface="宋体" pitchFamily="2" charset="-122"/>
                <a:ea typeface="宋体" pitchFamily="2" charset="-122"/>
              </a:rPr>
              <a:t>1</a:t>
            </a:r>
            <a:r>
              <a:rPr lang="zh-CN" altLang="en-US" sz="2200" dirty="0">
                <a:solidFill>
                  <a:srgbClr val="0070C0"/>
                </a:solidFill>
                <a:latin typeface="宋体" pitchFamily="2" charset="-122"/>
                <a:ea typeface="宋体" pitchFamily="2" charset="-122"/>
              </a:rPr>
              <a:t>产品需求的决定因素包括</a:t>
            </a:r>
            <a:r>
              <a:rPr lang="en-US" altLang="zh-CN" sz="2200" dirty="0">
                <a:solidFill>
                  <a:srgbClr val="0070C0"/>
                </a:solidFill>
                <a:latin typeface="宋体" pitchFamily="2" charset="-122"/>
                <a:ea typeface="宋体" pitchFamily="2" charset="-122"/>
              </a:rPr>
              <a:t>:</a:t>
            </a:r>
          </a:p>
          <a:p>
            <a:pPr lvl="2"/>
            <a:r>
              <a:rPr lang="zh-CN" altLang="en-US" sz="1800" dirty="0">
                <a:solidFill>
                  <a:srgbClr val="0070C0"/>
                </a:solidFill>
                <a:latin typeface="宋体" pitchFamily="2" charset="-122"/>
                <a:ea typeface="宋体" pitchFamily="2" charset="-122"/>
              </a:rPr>
              <a:t>进口国家的相对规模，国家越大，需求越强；</a:t>
            </a:r>
            <a:endParaRPr lang="en-US" altLang="zh-CN" sz="1800" dirty="0">
              <a:solidFill>
                <a:srgbClr val="0070C0"/>
              </a:solidFill>
              <a:latin typeface="宋体" pitchFamily="2" charset="-122"/>
              <a:ea typeface="宋体" pitchFamily="2" charset="-122"/>
            </a:endParaRPr>
          </a:p>
          <a:p>
            <a:pPr lvl="2"/>
            <a:r>
              <a:rPr lang="zh-CN" altLang="en-US" sz="1800" dirty="0">
                <a:solidFill>
                  <a:srgbClr val="0070C0"/>
                </a:solidFill>
                <a:latin typeface="宋体" pitchFamily="2" charset="-122"/>
                <a:ea typeface="宋体" pitchFamily="2" charset="-122"/>
              </a:rPr>
              <a:t>两国</a:t>
            </a:r>
            <a:r>
              <a:rPr lang="zh-CN" altLang="en-US" sz="1800" dirty="0" smtClean="0">
                <a:solidFill>
                  <a:srgbClr val="0070C0"/>
                </a:solidFill>
                <a:latin typeface="宋体" pitchFamily="2" charset="-122"/>
                <a:ea typeface="宋体" pitchFamily="2" charset="-122"/>
              </a:rPr>
              <a:t>之间的</a:t>
            </a:r>
            <a:r>
              <a:rPr lang="zh-CN" altLang="en-US" sz="1800" dirty="0">
                <a:solidFill>
                  <a:srgbClr val="0070C0"/>
                </a:solidFill>
                <a:latin typeface="宋体" pitchFamily="2" charset="-122"/>
                <a:ea typeface="宋体" pitchFamily="2" charset="-122"/>
              </a:rPr>
              <a:t>距离，距离越远、成本越高、贸易越少；</a:t>
            </a:r>
            <a:endParaRPr lang="en-US" altLang="zh-CN" sz="9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如果以一个国家的</a:t>
            </a:r>
            <a:r>
              <a:rPr lang="en-US" altLang="zh-CN" sz="2200" dirty="0">
                <a:solidFill>
                  <a:srgbClr val="0070C0"/>
                </a:solidFill>
                <a:latin typeface="宋体" pitchFamily="2" charset="-122"/>
                <a:ea typeface="宋体" pitchFamily="2" charset="-122"/>
              </a:rPr>
              <a:t>GDP</a:t>
            </a:r>
            <a:r>
              <a:rPr lang="zh-CN" altLang="en-US" sz="2200" dirty="0">
                <a:solidFill>
                  <a:srgbClr val="0070C0"/>
                </a:solidFill>
                <a:latin typeface="宋体" pitchFamily="2" charset="-122"/>
                <a:ea typeface="宋体" pitchFamily="2" charset="-122"/>
              </a:rPr>
              <a:t>世界份额作为其相对规模的表征，可得：</a:t>
            </a:r>
            <a:endParaRPr lang="en-US" altLang="zh-CN" sz="2200" dirty="0">
              <a:solidFill>
                <a:srgbClr val="0070C0"/>
              </a:solidFill>
              <a:latin typeface="宋体" pitchFamily="2" charset="-122"/>
              <a:ea typeface="宋体" pitchFamily="2" charset="-122"/>
            </a:endParaRPr>
          </a:p>
          <a:p>
            <a:pPr lvl="2"/>
            <a:r>
              <a:rPr lang="en-US" altLang="zh-CN" sz="1800" dirty="0">
                <a:solidFill>
                  <a:srgbClr val="0070C0"/>
                </a:solidFill>
                <a:latin typeface="宋体" pitchFamily="2" charset="-122"/>
                <a:ea typeface="宋体" pitchFamily="2" charset="-122"/>
              </a:rPr>
              <a:t>Share</a:t>
            </a:r>
            <a:r>
              <a:rPr lang="en-US" altLang="zh-CN" baseline="-25000" dirty="0">
                <a:solidFill>
                  <a:srgbClr val="0070C0"/>
                </a:solidFill>
                <a:latin typeface="宋体" pitchFamily="2" charset="-122"/>
                <a:ea typeface="宋体" pitchFamily="2" charset="-122"/>
              </a:rPr>
              <a:t>2</a:t>
            </a:r>
            <a:r>
              <a:rPr lang="en-US" altLang="zh-CN" sz="1800" dirty="0">
                <a:solidFill>
                  <a:srgbClr val="0070C0"/>
                </a:solidFill>
                <a:latin typeface="宋体" pitchFamily="2" charset="-122"/>
                <a:ea typeface="宋体" pitchFamily="2" charset="-122"/>
              </a:rPr>
              <a:t> = GDP</a:t>
            </a:r>
            <a:r>
              <a:rPr lang="en-US" altLang="zh-CN" baseline="-25000" dirty="0">
                <a:solidFill>
                  <a:srgbClr val="0070C0"/>
                </a:solidFill>
                <a:latin typeface="宋体" pitchFamily="2" charset="-122"/>
                <a:ea typeface="宋体" pitchFamily="2" charset="-122"/>
              </a:rPr>
              <a:t>2</a:t>
            </a:r>
            <a:r>
              <a:rPr lang="en-US" altLang="zh-CN" sz="1800" dirty="0">
                <a:solidFill>
                  <a:srgbClr val="0070C0"/>
                </a:solidFill>
                <a:latin typeface="宋体" pitchFamily="2" charset="-122"/>
                <a:ea typeface="宋体" pitchFamily="2" charset="-122"/>
              </a:rPr>
              <a:t>/</a:t>
            </a:r>
            <a:r>
              <a:rPr lang="en-US" altLang="zh-CN" sz="1800" dirty="0" err="1">
                <a:solidFill>
                  <a:srgbClr val="0070C0"/>
                </a:solidFill>
                <a:latin typeface="宋体" pitchFamily="2" charset="-122"/>
                <a:ea typeface="宋体" pitchFamily="2" charset="-122"/>
              </a:rPr>
              <a:t>GDP</a:t>
            </a:r>
            <a:r>
              <a:rPr lang="en-US" altLang="zh-CN" baseline="-25000" dirty="0" err="1">
                <a:solidFill>
                  <a:srgbClr val="0070C0"/>
                </a:solidFill>
                <a:latin typeface="宋体" pitchFamily="2" charset="-122"/>
                <a:ea typeface="宋体" pitchFamily="2" charset="-122"/>
              </a:rPr>
              <a:t>w</a:t>
            </a:r>
            <a:endParaRPr lang="en-US" altLang="zh-CN" baseline="-250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国家</a:t>
            </a:r>
            <a:r>
              <a:rPr lang="en-US" altLang="zh-CN" sz="2200" dirty="0">
                <a:solidFill>
                  <a:srgbClr val="0070C0"/>
                </a:solidFill>
                <a:latin typeface="宋体" pitchFamily="2" charset="-122"/>
                <a:ea typeface="宋体" pitchFamily="2" charset="-122"/>
              </a:rPr>
              <a:t>1</a:t>
            </a:r>
            <a:r>
              <a:rPr lang="zh-CN" altLang="en-US" sz="2200" dirty="0">
                <a:solidFill>
                  <a:srgbClr val="0070C0"/>
                </a:solidFill>
                <a:latin typeface="宋体" pitchFamily="2" charset="-122"/>
                <a:ea typeface="宋体" pitchFamily="2" charset="-122"/>
              </a:rPr>
              <a:t>出口到国家</a:t>
            </a:r>
            <a:r>
              <a:rPr lang="en-US" altLang="zh-CN" sz="2200" dirty="0">
                <a:solidFill>
                  <a:srgbClr val="0070C0"/>
                </a:solidFill>
                <a:latin typeface="宋体" pitchFamily="2" charset="-122"/>
                <a:ea typeface="宋体" pitchFamily="2" charset="-122"/>
              </a:rPr>
              <a:t>2</a:t>
            </a:r>
            <a:r>
              <a:rPr lang="zh-CN" altLang="en-US" sz="2200" dirty="0">
                <a:solidFill>
                  <a:srgbClr val="0070C0"/>
                </a:solidFill>
                <a:latin typeface="宋体" pitchFamily="2" charset="-122"/>
                <a:ea typeface="宋体" pitchFamily="2" charset="-122"/>
              </a:rPr>
              <a:t>的数额等于国家</a:t>
            </a:r>
            <a:r>
              <a:rPr lang="en-US" altLang="zh-CN" sz="2200" dirty="0">
                <a:solidFill>
                  <a:srgbClr val="0070C0"/>
                </a:solidFill>
                <a:latin typeface="宋体" pitchFamily="2" charset="-122"/>
                <a:ea typeface="宋体" pitchFamily="2" charset="-122"/>
              </a:rPr>
              <a:t>1</a:t>
            </a:r>
            <a:r>
              <a:rPr lang="zh-CN" altLang="en-US" sz="2200" dirty="0">
                <a:solidFill>
                  <a:srgbClr val="0070C0"/>
                </a:solidFill>
                <a:latin typeface="宋体" pitchFamily="2" charset="-122"/>
                <a:ea typeface="宋体" pitchFamily="2" charset="-122"/>
              </a:rPr>
              <a:t>可获得的产品</a:t>
            </a:r>
            <a:r>
              <a:rPr lang="en-US" altLang="zh-CN" sz="2200" dirty="0">
                <a:solidFill>
                  <a:srgbClr val="0070C0"/>
                </a:solidFill>
                <a:latin typeface="宋体" pitchFamily="2" charset="-122"/>
                <a:ea typeface="宋体" pitchFamily="2" charset="-122"/>
              </a:rPr>
              <a:t>GDP1</a:t>
            </a:r>
            <a:r>
              <a:rPr lang="zh-CN" altLang="en-US" sz="2200" dirty="0">
                <a:solidFill>
                  <a:srgbClr val="0070C0"/>
                </a:solidFill>
                <a:latin typeface="宋体" pitchFamily="2" charset="-122"/>
                <a:ea typeface="宋体" pitchFamily="2" charset="-122"/>
              </a:rPr>
              <a:t>乘以国家</a:t>
            </a:r>
            <a:r>
              <a:rPr lang="en-US" altLang="zh-CN" sz="2200" dirty="0">
                <a:solidFill>
                  <a:srgbClr val="0070C0"/>
                </a:solidFill>
                <a:latin typeface="宋体" pitchFamily="2" charset="-122"/>
                <a:ea typeface="宋体" pitchFamily="2" charset="-122"/>
              </a:rPr>
              <a:t>2 </a:t>
            </a:r>
            <a:r>
              <a:rPr lang="zh-CN" altLang="en-US" sz="2200" dirty="0">
                <a:solidFill>
                  <a:srgbClr val="0070C0"/>
                </a:solidFill>
                <a:latin typeface="宋体" pitchFamily="2" charset="-122"/>
                <a:ea typeface="宋体" pitchFamily="2" charset="-122"/>
              </a:rPr>
              <a:t>的相对规模，再除以它们之间的运输成本，因此，可得：</a:t>
            </a:r>
            <a:endParaRPr lang="en-US" altLang="zh-CN" sz="2200" baseline="-25000" dirty="0">
              <a:solidFill>
                <a:srgbClr val="0070C0"/>
              </a:solidFill>
              <a:latin typeface="宋体" pitchFamily="2" charset="-122"/>
              <a:ea typeface="宋体" pitchFamily="2" charset="-122"/>
            </a:endParaRPr>
          </a:p>
        </p:txBody>
      </p:sp>
      <p:graphicFrame>
        <p:nvGraphicFramePr>
          <p:cNvPr id="80900" name="Object 4"/>
          <p:cNvGraphicFramePr>
            <a:graphicFrameLocks noGrp="1" noChangeAspect="1"/>
          </p:cNvGraphicFramePr>
          <p:nvPr>
            <p:ph sz="half" idx="2"/>
          </p:nvPr>
        </p:nvGraphicFramePr>
        <p:xfrm>
          <a:off x="1500166" y="4714884"/>
          <a:ext cx="5991225" cy="950913"/>
        </p:xfrm>
        <a:graphic>
          <a:graphicData uri="http://schemas.openxmlformats.org/presentationml/2006/ole">
            <mc:AlternateContent xmlns:mc="http://schemas.openxmlformats.org/markup-compatibility/2006">
              <mc:Choice xmlns:v="urn:schemas-microsoft-com:vml" Requires="v">
                <p:oleObj spid="_x0000_s3087" name="Equation" r:id="rId3" imgW="101803200" imgH="16154400" progId="Equation.3">
                  <p:embed/>
                </p:oleObj>
              </mc:Choice>
              <mc:Fallback>
                <p:oleObj name="Equation" r:id="rId3" imgW="101803200" imgH="16154400" progId="Equation.3">
                  <p:embed/>
                  <p:pic>
                    <p:nvPicPr>
                      <p:cNvPr id="0" name="Picture 6"/>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0166" y="4714884"/>
                        <a:ext cx="5991225" cy="9509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079" name="Picture 7"/>
          <p:cNvPicPr>
            <a:picLocks noChangeAspect="1" noChangeArrowheads="1"/>
          </p:cNvPicPr>
          <p:nvPr/>
        </p:nvPicPr>
        <p:blipFill>
          <a:blip r:embed="rId5"/>
          <a:srcRect/>
          <a:stretch>
            <a:fillRect/>
          </a:stretch>
        </p:blipFill>
        <p:spPr bwMode="auto">
          <a:xfrm>
            <a:off x="357158" y="5715016"/>
            <a:ext cx="8501122" cy="1067498"/>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685800" y="609600"/>
            <a:ext cx="7772400" cy="533384"/>
          </a:xfrm>
        </p:spPr>
        <p:txBody>
          <a:bodyPr/>
          <a:lstStyle/>
          <a:p>
            <a:r>
              <a:rPr lang="zh-CN" altLang="en-US" sz="2400" dirty="0">
                <a:solidFill>
                  <a:srgbClr val="0070C0"/>
                </a:solidFill>
                <a:latin typeface="宋体" pitchFamily="2" charset="-122"/>
                <a:ea typeface="宋体" pitchFamily="2" charset="-122"/>
              </a:rPr>
              <a:t>引力方程的加拿大和美国样本</a:t>
            </a:r>
            <a:endParaRPr lang="en-US" altLang="zh-CN" sz="2400" dirty="0">
              <a:solidFill>
                <a:srgbClr val="0070C0"/>
              </a:solidFill>
              <a:latin typeface="宋体" pitchFamily="2" charset="-122"/>
              <a:ea typeface="宋体" pitchFamily="2" charset="-122"/>
            </a:endParaRPr>
          </a:p>
        </p:txBody>
      </p:sp>
      <p:pic>
        <p:nvPicPr>
          <p:cNvPr id="86025" name="Picture 9" descr="Feenstra_fig"/>
          <p:cNvPicPr>
            <a:picLocks noChangeAspect="1" noChangeArrowheads="1"/>
          </p:cNvPicPr>
          <p:nvPr/>
        </p:nvPicPr>
        <p:blipFill>
          <a:blip r:embed="rId3" cstate="print"/>
          <a:srcRect/>
          <a:stretch>
            <a:fillRect/>
          </a:stretch>
        </p:blipFill>
        <p:spPr bwMode="auto">
          <a:xfrm>
            <a:off x="508000" y="1812925"/>
            <a:ext cx="7861300" cy="4095750"/>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2"/>
          <p:cNvSpPr>
            <a:spLocks noGrp="1" noChangeArrowheads="1"/>
          </p:cNvSpPr>
          <p:nvPr>
            <p:ph type="title" idx="4294967295"/>
          </p:nvPr>
        </p:nvSpPr>
        <p:spPr/>
        <p:txBody>
          <a:bodyPr/>
          <a:lstStyle/>
          <a:p>
            <a:r>
              <a:rPr lang="zh-CN" altLang="en-US" sz="2400" dirty="0">
                <a:solidFill>
                  <a:srgbClr val="0070C0"/>
                </a:solidFill>
                <a:latin typeface="宋体" pitchFamily="2" charset="-122"/>
                <a:ea typeface="宋体" pitchFamily="2" charset="-122"/>
              </a:rPr>
              <a:t>与加拿大的贸易</a:t>
            </a:r>
            <a:endParaRPr lang="en-US" altLang="zh-CN" sz="2400" dirty="0">
              <a:solidFill>
                <a:srgbClr val="0070C0"/>
              </a:solidFill>
              <a:latin typeface="宋体" pitchFamily="2" charset="-122"/>
              <a:ea typeface="宋体" pitchFamily="2" charset="-122"/>
            </a:endParaRPr>
          </a:p>
        </p:txBody>
      </p:sp>
      <p:pic>
        <p:nvPicPr>
          <p:cNvPr id="182279" name="Picture 7" descr="Feenstra_fig"/>
          <p:cNvPicPr>
            <a:picLocks noChangeAspect="1" noChangeArrowheads="1"/>
          </p:cNvPicPr>
          <p:nvPr/>
        </p:nvPicPr>
        <p:blipFill>
          <a:blip r:embed="rId3" cstate="print"/>
          <a:srcRect/>
          <a:stretch>
            <a:fillRect/>
          </a:stretch>
        </p:blipFill>
        <p:spPr bwMode="auto">
          <a:xfrm>
            <a:off x="742950" y="1846263"/>
            <a:ext cx="7331075" cy="3805237"/>
          </a:xfrm>
          <a:prstGeom prst="rect">
            <a:avLst/>
          </a:prstGeom>
          <a:noFill/>
        </p:spPr>
      </p:pic>
      <p:sp>
        <p:nvSpPr>
          <p:cNvPr id="182280" name="Text Box 8"/>
          <p:cNvSpPr txBox="1">
            <a:spLocks noChangeArrowheads="1"/>
          </p:cNvSpPr>
          <p:nvPr/>
        </p:nvSpPr>
        <p:spPr bwMode="auto">
          <a:xfrm>
            <a:off x="6748463" y="1074738"/>
            <a:ext cx="1946275" cy="344487"/>
          </a:xfrm>
          <a:prstGeom prst="rect">
            <a:avLst/>
          </a:prstGeom>
          <a:noFill/>
          <a:ln w="9525">
            <a:noFill/>
            <a:miter lim="800000"/>
            <a:headEnd/>
            <a:tailEnd/>
          </a:ln>
          <a:effectLst/>
        </p:spPr>
        <p:txBody>
          <a:bodyPr lIns="0" tIns="0" rIns="0" bIns="0"/>
          <a:lstStyle/>
          <a:p>
            <a:pPr algn="ctr"/>
            <a:r>
              <a:rPr lang="en-US" altLang="zh-CN">
                <a:ea typeface="宋体" pitchFamily="2" charset="-122"/>
              </a:rPr>
              <a:t>Figure 6.9</a:t>
            </a:r>
            <a:endParaRPr lang="en-US" altLang="zh-CN" baseline="30000">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pPr algn="l"/>
            <a:r>
              <a:rPr lang="zh-CN" altLang="en-US" sz="2400" dirty="0">
                <a:solidFill>
                  <a:srgbClr val="0070C0"/>
                </a:solidFill>
                <a:latin typeface="宋体" pitchFamily="2" charset="-122"/>
                <a:ea typeface="宋体" pitchFamily="2" charset="-122"/>
              </a:rPr>
              <a:t>发现的问题</a:t>
            </a:r>
            <a:endParaRPr lang="en-US" altLang="zh-CN" sz="2400" dirty="0">
              <a:solidFill>
                <a:srgbClr val="0070C0"/>
              </a:solidFill>
              <a:latin typeface="宋体" pitchFamily="2" charset="-122"/>
              <a:ea typeface="宋体" pitchFamily="2" charset="-122"/>
            </a:endParaRPr>
          </a:p>
        </p:txBody>
      </p:sp>
      <p:sp>
        <p:nvSpPr>
          <p:cNvPr id="87043" name="Rectangle 3"/>
          <p:cNvSpPr>
            <a:spLocks noGrp="1" noChangeArrowheads="1"/>
          </p:cNvSpPr>
          <p:nvPr>
            <p:ph type="body" idx="1"/>
          </p:nvPr>
        </p:nvSpPr>
        <p:spPr/>
        <p:txBody>
          <a:bodyPr/>
          <a:lstStyle/>
          <a:p>
            <a:r>
              <a:rPr lang="zh-CN" altLang="en-US" sz="2400" dirty="0">
                <a:solidFill>
                  <a:srgbClr val="0070C0"/>
                </a:solidFill>
                <a:latin typeface="宋体" pitchFamily="2" charset="-122"/>
                <a:ea typeface="宋体" pitchFamily="2" charset="-122"/>
              </a:rPr>
              <a:t>加拿大的国内贸易要远多于跨国贸易；</a:t>
            </a:r>
            <a:endParaRPr lang="en-US" altLang="zh-CN" sz="2400" dirty="0">
              <a:solidFill>
                <a:srgbClr val="0070C0"/>
              </a:solidFill>
              <a:latin typeface="宋体" pitchFamily="2" charset="-122"/>
              <a:ea typeface="宋体" pitchFamily="2" charset="-122"/>
            </a:endParaRPr>
          </a:p>
          <a:p>
            <a:r>
              <a:rPr lang="zh-CN" altLang="en-US" sz="2400" dirty="0">
                <a:solidFill>
                  <a:srgbClr val="0070C0"/>
                </a:solidFill>
                <a:latin typeface="宋体" pitchFamily="2" charset="-122"/>
                <a:ea typeface="宋体" pitchFamily="2" charset="-122"/>
              </a:rPr>
              <a:t>这反映了国家间存在贸易壁垒；</a:t>
            </a:r>
            <a:endParaRPr lang="en-US" altLang="zh-CN" sz="2400" dirty="0">
              <a:solidFill>
                <a:srgbClr val="0070C0"/>
              </a:solidFill>
              <a:latin typeface="宋体" pitchFamily="2" charset="-122"/>
              <a:ea typeface="宋体" pitchFamily="2" charset="-122"/>
            </a:endParaRPr>
          </a:p>
          <a:p>
            <a:r>
              <a:rPr lang="zh-CN" altLang="en-US" sz="2400" dirty="0">
                <a:solidFill>
                  <a:srgbClr val="0070C0"/>
                </a:solidFill>
                <a:latin typeface="宋体" pitchFamily="2" charset="-122"/>
                <a:ea typeface="宋体" pitchFamily="2" charset="-122"/>
              </a:rPr>
              <a:t>定义那些影响国家间产品贸易的因素为边界效应；</a:t>
            </a:r>
            <a:endParaRPr lang="en-US" altLang="zh-CN" sz="2400" dirty="0">
              <a:solidFill>
                <a:srgbClr val="0070C0"/>
              </a:solidFill>
              <a:latin typeface="宋体" pitchFamily="2" charset="-122"/>
              <a:ea typeface="宋体" pitchFamily="2" charset="-122"/>
            </a:endParaRPr>
          </a:p>
          <a:p>
            <a:pPr lvl="1"/>
            <a:r>
              <a:rPr lang="zh-CN" altLang="en-US" sz="2000" dirty="0">
                <a:solidFill>
                  <a:srgbClr val="0070C0"/>
                </a:solidFill>
                <a:latin typeface="宋体" pitchFamily="2" charset="-122"/>
                <a:ea typeface="宋体" pitchFamily="2" charset="-122"/>
              </a:rPr>
              <a:t>关税</a:t>
            </a:r>
            <a:endParaRPr lang="en-US" altLang="zh-CN" sz="2000" dirty="0">
              <a:solidFill>
                <a:srgbClr val="0070C0"/>
              </a:solidFill>
              <a:latin typeface="宋体" pitchFamily="2" charset="-122"/>
              <a:ea typeface="宋体" pitchFamily="2" charset="-122"/>
            </a:endParaRPr>
          </a:p>
          <a:p>
            <a:pPr lvl="1"/>
            <a:r>
              <a:rPr lang="zh-CN" altLang="en-US" sz="2000" dirty="0" smtClean="0">
                <a:solidFill>
                  <a:srgbClr val="0070C0"/>
                </a:solidFill>
                <a:latin typeface="宋体" pitchFamily="2" charset="-122"/>
                <a:ea typeface="宋体" pitchFamily="2" charset="-122"/>
              </a:rPr>
              <a:t>配额</a:t>
            </a:r>
            <a:endParaRPr lang="en-US" altLang="zh-CN" sz="2000" dirty="0">
              <a:solidFill>
                <a:srgbClr val="0070C0"/>
              </a:solidFill>
              <a:latin typeface="宋体" pitchFamily="2" charset="-122"/>
              <a:ea typeface="宋体" pitchFamily="2" charset="-122"/>
            </a:endParaRPr>
          </a:p>
          <a:p>
            <a:pPr lvl="1"/>
            <a:r>
              <a:rPr lang="zh-CN" altLang="en-US" sz="2000" dirty="0">
                <a:solidFill>
                  <a:srgbClr val="0070C0"/>
                </a:solidFill>
                <a:latin typeface="宋体" pitchFamily="2" charset="-122"/>
                <a:ea typeface="宋体" pitchFamily="2" charset="-122"/>
              </a:rPr>
              <a:t>其他行政性规则</a:t>
            </a:r>
            <a:endParaRPr lang="en-US" altLang="zh-CN" sz="2000" dirty="0">
              <a:solidFill>
                <a:srgbClr val="0070C0"/>
              </a:solidFill>
              <a:latin typeface="宋体" pitchFamily="2" charset="-122"/>
              <a:ea typeface="宋体" pitchFamily="2" charset="-122"/>
            </a:endParaRPr>
          </a:p>
          <a:p>
            <a:pPr lvl="1"/>
            <a:r>
              <a:rPr lang="zh-CN" altLang="en-US" sz="2000" dirty="0">
                <a:solidFill>
                  <a:srgbClr val="0070C0"/>
                </a:solidFill>
                <a:latin typeface="宋体" pitchFamily="2" charset="-122"/>
                <a:ea typeface="宋体" pitchFamily="2" charset="-122"/>
              </a:rPr>
              <a:t>地理因素</a:t>
            </a:r>
            <a:endParaRPr lang="en-US" altLang="zh-CN" sz="2000" dirty="0">
              <a:solidFill>
                <a:srgbClr val="0070C0"/>
              </a:solidFill>
              <a:latin typeface="宋体" pitchFamily="2" charset="-122"/>
              <a:ea typeface="宋体" pitchFamily="2" charset="-122"/>
            </a:endParaRPr>
          </a:p>
          <a:p>
            <a:pPr lvl="1"/>
            <a:r>
              <a:rPr lang="zh-CN" altLang="en-US" sz="2000" dirty="0">
                <a:solidFill>
                  <a:srgbClr val="0070C0"/>
                </a:solidFill>
                <a:latin typeface="宋体" pitchFamily="2" charset="-122"/>
                <a:ea typeface="宋体" pitchFamily="2" charset="-122"/>
              </a:rPr>
              <a:t>文化因素</a:t>
            </a:r>
            <a:endParaRPr lang="en-US" altLang="zh-CN" sz="2000" dirty="0">
              <a:solidFill>
                <a:srgbClr val="0070C0"/>
              </a:solidFill>
              <a:latin typeface="宋体" pitchFamily="2" charset="-122"/>
              <a:ea typeface="宋体" pitchFamily="2"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89091" name="Rectangle 3"/>
          <p:cNvSpPr>
            <a:spLocks noGrp="1" noChangeArrowheads="1"/>
          </p:cNvSpPr>
          <p:nvPr>
            <p:ph type="body" idx="1"/>
          </p:nvPr>
        </p:nvSpPr>
        <p:spPr/>
        <p:txBody>
          <a:bodyPr/>
          <a:lstStyle/>
          <a:p>
            <a:r>
              <a:rPr lang="zh-CN" altLang="en-US" sz="2000" dirty="0">
                <a:solidFill>
                  <a:srgbClr val="0070C0"/>
                </a:solidFill>
                <a:latin typeface="宋体" pitchFamily="2" charset="-122"/>
                <a:ea typeface="宋体" pitchFamily="2" charset="-122"/>
              </a:rPr>
              <a:t>有不少产品是均质的</a:t>
            </a:r>
            <a:r>
              <a:rPr lang="en-US" altLang="zh-CN" sz="2000" dirty="0">
                <a:solidFill>
                  <a:srgbClr val="0070C0"/>
                </a:solidFill>
                <a:latin typeface="宋体" pitchFamily="2" charset="-122"/>
                <a:ea typeface="宋体" pitchFamily="2" charset="-122"/>
              </a:rPr>
              <a:t>.</a:t>
            </a:r>
          </a:p>
          <a:p>
            <a:pPr lvl="1"/>
            <a:r>
              <a:rPr lang="zh-CN" altLang="en-US" sz="1800" dirty="0">
                <a:solidFill>
                  <a:srgbClr val="0070C0"/>
                </a:solidFill>
                <a:latin typeface="宋体" pitchFamily="2" charset="-122"/>
                <a:ea typeface="宋体" pitchFamily="2" charset="-122"/>
              </a:rPr>
              <a:t>化学制品</a:t>
            </a:r>
            <a:r>
              <a:rPr lang="en-US" altLang="zh-CN" sz="1800" dirty="0">
                <a:solidFill>
                  <a:srgbClr val="0070C0"/>
                </a:solidFill>
                <a:latin typeface="宋体" pitchFamily="2" charset="-122"/>
                <a:ea typeface="宋体" pitchFamily="2" charset="-122"/>
              </a:rPr>
              <a:t>, </a:t>
            </a:r>
            <a:r>
              <a:rPr lang="zh-CN" altLang="en-US" sz="1800" dirty="0">
                <a:solidFill>
                  <a:srgbClr val="0070C0"/>
                </a:solidFill>
                <a:latin typeface="宋体" pitchFamily="2" charset="-122"/>
                <a:ea typeface="宋体" pitchFamily="2" charset="-122"/>
              </a:rPr>
              <a:t>林木、矿产品、钢铁和农产品</a:t>
            </a:r>
            <a:endParaRPr lang="en-US" altLang="zh-CN" sz="1800" dirty="0">
              <a:solidFill>
                <a:srgbClr val="0070C0"/>
              </a:solidFill>
              <a:latin typeface="宋体" pitchFamily="2" charset="-122"/>
              <a:ea typeface="宋体" pitchFamily="2" charset="-122"/>
            </a:endParaRPr>
          </a:p>
          <a:p>
            <a:r>
              <a:rPr lang="zh-CN" altLang="en-US" sz="2000" dirty="0">
                <a:solidFill>
                  <a:srgbClr val="0070C0"/>
                </a:solidFill>
                <a:latin typeface="宋体" pitchFamily="2" charset="-122"/>
                <a:ea typeface="宋体" pitchFamily="2" charset="-122"/>
              </a:rPr>
              <a:t>但多数时候，它们也并非完全竞争的产品</a:t>
            </a:r>
            <a:endParaRPr lang="en-US" altLang="zh-CN" sz="2000" dirty="0">
              <a:solidFill>
                <a:srgbClr val="0070C0"/>
              </a:solidFill>
              <a:latin typeface="宋体" pitchFamily="2" charset="-122"/>
              <a:ea typeface="宋体" pitchFamily="2" charset="-122"/>
            </a:endParaRPr>
          </a:p>
          <a:p>
            <a:pPr lvl="1"/>
            <a:r>
              <a:rPr lang="zh-CN" altLang="en-US" sz="1800" dirty="0">
                <a:solidFill>
                  <a:srgbClr val="0070C0"/>
                </a:solidFill>
                <a:latin typeface="宋体" pitchFamily="2" charset="-122"/>
                <a:ea typeface="宋体" pitchFamily="2" charset="-122"/>
              </a:rPr>
              <a:t>比如，矿产资源的垄断</a:t>
            </a:r>
            <a:endParaRPr lang="en-US" altLang="zh-CN" sz="1800" dirty="0">
              <a:solidFill>
                <a:srgbClr val="0070C0"/>
              </a:solidFill>
              <a:latin typeface="宋体" pitchFamily="2" charset="-122"/>
              <a:ea typeface="宋体" pitchFamily="2" charset="-122"/>
            </a:endParaRPr>
          </a:p>
          <a:p>
            <a:pPr lvl="1"/>
            <a:r>
              <a:rPr lang="zh-CN" altLang="en-US" sz="1800" dirty="0">
                <a:solidFill>
                  <a:srgbClr val="0070C0"/>
                </a:solidFill>
                <a:latin typeface="宋体" pitchFamily="2" charset="-122"/>
                <a:ea typeface="宋体" pitchFamily="2" charset="-122"/>
              </a:rPr>
              <a:t>假设这些产品的生产仍然是不完全竞争</a:t>
            </a:r>
            <a:endParaRPr lang="en-US" altLang="zh-CN" sz="1800" dirty="0">
              <a:solidFill>
                <a:srgbClr val="0070C0"/>
              </a:solidFill>
              <a:latin typeface="宋体" pitchFamily="2" charset="-122"/>
              <a:ea typeface="宋体" pitchFamily="2" charset="-122"/>
            </a:endParaRPr>
          </a:p>
          <a:p>
            <a:r>
              <a:rPr lang="zh-CN" altLang="en-US" sz="2000" dirty="0">
                <a:solidFill>
                  <a:srgbClr val="0070C0"/>
                </a:solidFill>
                <a:latin typeface="宋体" pitchFamily="2" charset="-122"/>
                <a:ea typeface="宋体" pitchFamily="2" charset="-122"/>
              </a:rPr>
              <a:t>在不完全竞争下，企业可以在不同的国家制定不同的价格，形成价格歧视；</a:t>
            </a:r>
            <a:endParaRPr lang="en-US" altLang="zh-CN" sz="2000" dirty="0">
              <a:solidFill>
                <a:srgbClr val="0070C0"/>
              </a:solidFill>
              <a:latin typeface="宋体" pitchFamily="2" charset="-122"/>
              <a:ea typeface="宋体" pitchFamily="2" charset="-122"/>
            </a:endParaRPr>
          </a:p>
          <a:p>
            <a:r>
              <a:rPr lang="zh-CN" altLang="en-US" sz="2000" dirty="0">
                <a:solidFill>
                  <a:srgbClr val="0070C0"/>
                </a:solidFill>
                <a:latin typeface="宋体" pitchFamily="2" charset="-122"/>
                <a:ea typeface="宋体" pitchFamily="2" charset="-122"/>
              </a:rPr>
              <a:t>而当一个企业在国外以低于它在本国市场的价格或以低于其生产该产品平均成本的价格销售产品时，倾销就出现了。</a:t>
            </a:r>
            <a:endParaRPr lang="en-US" altLang="zh-CN" sz="2000" dirty="0">
              <a:solidFill>
                <a:srgbClr val="0070C0"/>
              </a:solidFill>
              <a:latin typeface="宋体" pitchFamily="2" charset="-122"/>
              <a:ea typeface="宋体" pitchFamily="2" charset="-122"/>
            </a:endParaRPr>
          </a:p>
          <a:p>
            <a:r>
              <a:rPr lang="zh-CN" altLang="en-US" sz="2000" dirty="0">
                <a:solidFill>
                  <a:srgbClr val="0070C0"/>
                </a:solidFill>
                <a:latin typeface="宋体" pitchFamily="2" charset="-122"/>
                <a:ea typeface="宋体" pitchFamily="2" charset="-122"/>
              </a:rPr>
              <a:t>接下来，我们将讨论，在国外以低价销售是有利可图的。</a:t>
            </a:r>
            <a:endParaRPr lang="en-US" altLang="zh-CN" sz="2000" dirty="0">
              <a:solidFill>
                <a:srgbClr val="0070C0"/>
              </a:solidFill>
              <a:latin typeface="宋体" pitchFamily="2" charset="-122"/>
              <a:ea typeface="宋体"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1" name="Picture 1"/>
          <p:cNvPicPr>
            <a:picLocks noChangeAspect="1" noChangeArrowheads="1"/>
          </p:cNvPicPr>
          <p:nvPr/>
        </p:nvPicPr>
        <p:blipFill>
          <a:blip r:embed="rId2"/>
          <a:srcRect/>
          <a:stretch>
            <a:fillRect/>
          </a:stretch>
        </p:blipFill>
        <p:spPr bwMode="auto">
          <a:xfrm>
            <a:off x="571472" y="119063"/>
            <a:ext cx="7999437" cy="6596085"/>
          </a:xfrm>
          <a:prstGeom prst="rect">
            <a:avLst/>
          </a:prstGeom>
          <a:noFill/>
          <a:ln w="9525">
            <a:noFill/>
            <a:miter lim="800000"/>
            <a:headEnd/>
            <a:tailEnd/>
          </a:ln>
          <a:effec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92163" name="Rectangle 3"/>
          <p:cNvSpPr>
            <a:spLocks noGrp="1" noChangeArrowheads="1"/>
          </p:cNvSpPr>
          <p:nvPr>
            <p:ph type="body" idx="1"/>
          </p:nvPr>
        </p:nvSpPr>
        <p:spPr>
          <a:xfrm>
            <a:off x="685800" y="1752600"/>
            <a:ext cx="7772400" cy="4114800"/>
          </a:xfrm>
        </p:spPr>
        <p:txBody>
          <a:bodyPr/>
          <a:lstStyle/>
          <a:p>
            <a:r>
              <a:rPr lang="zh-CN" altLang="en-US" dirty="0">
                <a:solidFill>
                  <a:srgbClr val="0070C0"/>
                </a:solidFill>
                <a:latin typeface="宋体" pitchFamily="2" charset="-122"/>
                <a:ea typeface="宋体" pitchFamily="2" charset="-122"/>
              </a:rPr>
              <a:t>歧视性垄断</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假设国外垄断者同时在本地市场和母国销售产品；</a:t>
            </a:r>
            <a:endParaRPr lang="en-US" altLang="zh-CN" sz="1400"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垄断者具有价格歧视能力；</a:t>
            </a:r>
            <a:endParaRPr lang="en-US" altLang="zh-CN" sz="1400"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外国企业在国内是垄断者，但在母国，面临一个竞争性市场</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国内的需求曲线向右下方倾斜；</a:t>
            </a:r>
            <a:endParaRPr lang="en-US" altLang="zh-CN" dirty="0">
              <a:solidFill>
                <a:srgbClr val="0070C0"/>
              </a:solidFill>
              <a:latin typeface="宋体" pitchFamily="2" charset="-122"/>
              <a:ea typeface="宋体" pitchFamily="2" charset="-122"/>
            </a:endParaRPr>
          </a:p>
          <a:p>
            <a:pPr lvl="2"/>
            <a:r>
              <a:rPr lang="zh-CN" altLang="en-US" dirty="0">
                <a:solidFill>
                  <a:srgbClr val="0070C0"/>
                </a:solidFill>
                <a:latin typeface="宋体" pitchFamily="2" charset="-122"/>
                <a:ea typeface="宋体" pitchFamily="2" charset="-122"/>
              </a:rPr>
              <a:t>母国的需求曲线则是水平的；</a:t>
            </a:r>
            <a:endParaRPr lang="en-US" altLang="zh-CN" dirty="0">
              <a:solidFill>
                <a:srgbClr val="0070C0"/>
              </a:solidFill>
              <a:latin typeface="宋体" pitchFamily="2" charset="-122"/>
              <a:ea typeface="宋体"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Line 4"/>
          <p:cNvSpPr>
            <a:spLocks noChangeShapeType="1"/>
          </p:cNvSpPr>
          <p:nvPr/>
        </p:nvSpPr>
        <p:spPr bwMode="auto">
          <a:xfrm>
            <a:off x="1482725" y="1533525"/>
            <a:ext cx="0" cy="4094163"/>
          </a:xfrm>
          <a:prstGeom prst="line">
            <a:avLst/>
          </a:prstGeom>
          <a:noFill/>
          <a:ln w="19050">
            <a:solidFill>
              <a:schemeClr val="tx1"/>
            </a:solidFill>
            <a:round/>
            <a:headEnd/>
            <a:tailEnd/>
          </a:ln>
          <a:effectLst/>
        </p:spPr>
        <p:txBody>
          <a:bodyPr/>
          <a:lstStyle/>
          <a:p>
            <a:endParaRPr lang="zh-CN" altLang="en-US"/>
          </a:p>
        </p:txBody>
      </p:sp>
      <p:sp>
        <p:nvSpPr>
          <p:cNvPr id="105477" name="Line 5"/>
          <p:cNvSpPr>
            <a:spLocks noChangeShapeType="1"/>
          </p:cNvSpPr>
          <p:nvPr/>
        </p:nvSpPr>
        <p:spPr bwMode="auto">
          <a:xfrm>
            <a:off x="1471613" y="5627688"/>
            <a:ext cx="4767262" cy="0"/>
          </a:xfrm>
          <a:prstGeom prst="line">
            <a:avLst/>
          </a:prstGeom>
          <a:noFill/>
          <a:ln w="19050">
            <a:solidFill>
              <a:schemeClr val="tx1"/>
            </a:solidFill>
            <a:round/>
            <a:headEnd/>
            <a:tailEnd/>
          </a:ln>
          <a:effectLst/>
        </p:spPr>
        <p:txBody>
          <a:bodyPr/>
          <a:lstStyle/>
          <a:p>
            <a:endParaRPr lang="zh-CN" altLang="en-US"/>
          </a:p>
        </p:txBody>
      </p:sp>
      <p:sp>
        <p:nvSpPr>
          <p:cNvPr id="105478" name="Freeform 6"/>
          <p:cNvSpPr>
            <a:spLocks/>
          </p:cNvSpPr>
          <p:nvPr/>
        </p:nvSpPr>
        <p:spPr bwMode="auto">
          <a:xfrm>
            <a:off x="1522413" y="1787525"/>
            <a:ext cx="4238625" cy="3665538"/>
          </a:xfrm>
          <a:custGeom>
            <a:avLst/>
            <a:gdLst/>
            <a:ahLst/>
            <a:cxnLst>
              <a:cxn ang="0">
                <a:pos x="0" y="0"/>
              </a:cxn>
              <a:cxn ang="0">
                <a:pos x="2670" y="2309"/>
              </a:cxn>
            </a:cxnLst>
            <a:rect l="0" t="0" r="r" b="b"/>
            <a:pathLst>
              <a:path w="2670" h="2309">
                <a:moveTo>
                  <a:pt x="0" y="0"/>
                </a:moveTo>
                <a:lnTo>
                  <a:pt x="2670" y="2309"/>
                </a:lnTo>
              </a:path>
            </a:pathLst>
          </a:custGeom>
          <a:noFill/>
          <a:ln w="28575" cmpd="sng">
            <a:solidFill>
              <a:schemeClr val="tx2"/>
            </a:solidFill>
            <a:round/>
            <a:headEnd type="none" w="med" len="med"/>
            <a:tailEnd type="none" w="med" len="med"/>
          </a:ln>
          <a:effectLst/>
        </p:spPr>
        <p:txBody>
          <a:bodyPr/>
          <a:lstStyle/>
          <a:p>
            <a:endParaRPr lang="zh-CN" altLang="en-US"/>
          </a:p>
        </p:txBody>
      </p:sp>
      <p:sp>
        <p:nvSpPr>
          <p:cNvPr id="105479" name="Freeform 7"/>
          <p:cNvSpPr>
            <a:spLocks/>
          </p:cNvSpPr>
          <p:nvPr/>
        </p:nvSpPr>
        <p:spPr bwMode="auto">
          <a:xfrm>
            <a:off x="1497013" y="1773238"/>
            <a:ext cx="1792287" cy="3746500"/>
          </a:xfrm>
          <a:custGeom>
            <a:avLst/>
            <a:gdLst/>
            <a:ahLst/>
            <a:cxnLst>
              <a:cxn ang="0">
                <a:pos x="0" y="0"/>
              </a:cxn>
              <a:cxn ang="0">
                <a:pos x="1129" y="2360"/>
              </a:cxn>
            </a:cxnLst>
            <a:rect l="0" t="0" r="r" b="b"/>
            <a:pathLst>
              <a:path w="1129" h="2360">
                <a:moveTo>
                  <a:pt x="0" y="0"/>
                </a:moveTo>
                <a:lnTo>
                  <a:pt x="1129" y="2360"/>
                </a:lnTo>
              </a:path>
            </a:pathLst>
          </a:custGeom>
          <a:noFill/>
          <a:ln w="28575" cmpd="sng">
            <a:solidFill>
              <a:schemeClr val="tx2"/>
            </a:solidFill>
            <a:round/>
            <a:headEnd type="none" w="med" len="med"/>
            <a:tailEnd type="none" w="med" len="med"/>
          </a:ln>
          <a:effectLst/>
        </p:spPr>
        <p:txBody>
          <a:bodyPr/>
          <a:lstStyle/>
          <a:p>
            <a:endParaRPr lang="zh-CN" altLang="en-US"/>
          </a:p>
        </p:txBody>
      </p:sp>
      <p:sp>
        <p:nvSpPr>
          <p:cNvPr id="105480" name="Line 8"/>
          <p:cNvSpPr>
            <a:spLocks noChangeShapeType="1"/>
          </p:cNvSpPr>
          <p:nvPr/>
        </p:nvSpPr>
        <p:spPr bwMode="auto">
          <a:xfrm flipV="1">
            <a:off x="1482725" y="4538663"/>
            <a:ext cx="4505325" cy="11112"/>
          </a:xfrm>
          <a:prstGeom prst="line">
            <a:avLst/>
          </a:prstGeom>
          <a:noFill/>
          <a:ln w="28575">
            <a:solidFill>
              <a:srgbClr val="CC0000"/>
            </a:solidFill>
            <a:round/>
            <a:headEnd/>
            <a:tailEnd/>
          </a:ln>
          <a:effectLst/>
        </p:spPr>
        <p:txBody>
          <a:bodyPr/>
          <a:lstStyle/>
          <a:p>
            <a:endParaRPr lang="zh-CN" altLang="en-US"/>
          </a:p>
        </p:txBody>
      </p:sp>
      <p:sp>
        <p:nvSpPr>
          <p:cNvPr id="105485" name="Freeform 13"/>
          <p:cNvSpPr>
            <a:spLocks/>
          </p:cNvSpPr>
          <p:nvPr/>
        </p:nvSpPr>
        <p:spPr bwMode="auto">
          <a:xfrm>
            <a:off x="1493838" y="1992313"/>
            <a:ext cx="3995737" cy="3359150"/>
          </a:xfrm>
          <a:custGeom>
            <a:avLst/>
            <a:gdLst/>
            <a:ahLst/>
            <a:cxnLst>
              <a:cxn ang="0">
                <a:pos x="0" y="1838"/>
              </a:cxn>
              <a:cxn ang="0">
                <a:pos x="706" y="1810"/>
              </a:cxn>
              <a:cxn ang="0">
                <a:pos x="1831" y="0"/>
              </a:cxn>
            </a:cxnLst>
            <a:rect l="0" t="0" r="r" b="b"/>
            <a:pathLst>
              <a:path w="1831" h="2116">
                <a:moveTo>
                  <a:pt x="0" y="1838"/>
                </a:moveTo>
                <a:cubicBezTo>
                  <a:pt x="200" y="1977"/>
                  <a:pt x="401" y="2116"/>
                  <a:pt x="706" y="1810"/>
                </a:cubicBezTo>
                <a:cubicBezTo>
                  <a:pt x="1011" y="1504"/>
                  <a:pt x="1421" y="752"/>
                  <a:pt x="1831" y="0"/>
                </a:cubicBezTo>
              </a:path>
            </a:pathLst>
          </a:custGeom>
          <a:noFill/>
          <a:ln w="28575" cmpd="sng">
            <a:solidFill>
              <a:srgbClr val="CC0000"/>
            </a:solidFill>
            <a:round/>
            <a:headEnd/>
            <a:tailEnd/>
          </a:ln>
          <a:effectLst/>
        </p:spPr>
        <p:txBody>
          <a:bodyPr/>
          <a:lstStyle/>
          <a:p>
            <a:endParaRPr lang="zh-CN" altLang="en-US"/>
          </a:p>
        </p:txBody>
      </p:sp>
      <p:sp>
        <p:nvSpPr>
          <p:cNvPr id="105489" name="Arc 17"/>
          <p:cNvSpPr>
            <a:spLocks/>
          </p:cNvSpPr>
          <p:nvPr/>
        </p:nvSpPr>
        <p:spPr bwMode="auto">
          <a:xfrm rot="7852118">
            <a:off x="3097213" y="3076575"/>
            <a:ext cx="1260475" cy="153352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a:solidFill>
              <a:schemeClr val="tx2"/>
            </a:solidFill>
            <a:round/>
            <a:headEnd/>
            <a:tailEnd/>
          </a:ln>
          <a:effectLst/>
        </p:spPr>
        <p:txBody>
          <a:bodyPr wrap="none" anchor="ctr"/>
          <a:lstStyle/>
          <a:p>
            <a:endParaRPr lang="zh-CN" altLang="en-US"/>
          </a:p>
        </p:txBody>
      </p:sp>
      <p:sp>
        <p:nvSpPr>
          <p:cNvPr id="105490" name="Text Box 18"/>
          <p:cNvSpPr txBox="1">
            <a:spLocks noChangeArrowheads="1"/>
          </p:cNvSpPr>
          <p:nvPr/>
        </p:nvSpPr>
        <p:spPr bwMode="auto">
          <a:xfrm>
            <a:off x="993775" y="1555750"/>
            <a:ext cx="620713"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Price</a:t>
            </a:r>
          </a:p>
        </p:txBody>
      </p:sp>
      <p:sp>
        <p:nvSpPr>
          <p:cNvPr id="105491" name="Text Box 19"/>
          <p:cNvSpPr txBox="1">
            <a:spLocks noChangeArrowheads="1"/>
          </p:cNvSpPr>
          <p:nvPr/>
        </p:nvSpPr>
        <p:spPr bwMode="auto">
          <a:xfrm>
            <a:off x="5837238" y="5638800"/>
            <a:ext cx="1243012"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Foreign Quantity</a:t>
            </a:r>
          </a:p>
        </p:txBody>
      </p:sp>
      <p:sp>
        <p:nvSpPr>
          <p:cNvPr id="105492" name="Text Box 20"/>
          <p:cNvSpPr txBox="1">
            <a:spLocks noChangeArrowheads="1"/>
          </p:cNvSpPr>
          <p:nvPr/>
        </p:nvSpPr>
        <p:spPr bwMode="auto">
          <a:xfrm>
            <a:off x="5389563" y="1784350"/>
            <a:ext cx="434975" cy="212725"/>
          </a:xfrm>
          <a:prstGeom prst="rect">
            <a:avLst/>
          </a:prstGeom>
          <a:noFill/>
          <a:ln w="9525">
            <a:noFill/>
            <a:miter lim="800000"/>
            <a:headEnd/>
            <a:tailEnd/>
          </a:ln>
          <a:effectLst/>
        </p:spPr>
        <p:txBody>
          <a:bodyPr lIns="0" tIns="0" rIns="0" bIns="0">
            <a:spAutoFit/>
          </a:bodyPr>
          <a:lstStyle/>
          <a:p>
            <a:r>
              <a:rPr lang="en-US" altLang="zh-CN" sz="1400" b="0">
                <a:ea typeface="宋体" pitchFamily="2" charset="-122"/>
              </a:rPr>
              <a:t>MC*</a:t>
            </a:r>
          </a:p>
        </p:txBody>
      </p:sp>
      <p:sp>
        <p:nvSpPr>
          <p:cNvPr id="105493" name="Text Box 21"/>
          <p:cNvSpPr txBox="1">
            <a:spLocks noChangeArrowheads="1"/>
          </p:cNvSpPr>
          <p:nvPr/>
        </p:nvSpPr>
        <p:spPr bwMode="auto">
          <a:xfrm>
            <a:off x="5816600" y="5159375"/>
            <a:ext cx="1012825" cy="184666"/>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本地需求</a:t>
            </a:r>
            <a:r>
              <a:rPr lang="en-US" altLang="zh-CN" sz="1200" b="0" dirty="0">
                <a:ea typeface="宋体" pitchFamily="2" charset="-122"/>
              </a:rPr>
              <a:t>, D*</a:t>
            </a:r>
          </a:p>
        </p:txBody>
      </p:sp>
      <p:sp>
        <p:nvSpPr>
          <p:cNvPr id="105494" name="Text Box 22"/>
          <p:cNvSpPr txBox="1">
            <a:spLocks noChangeArrowheads="1"/>
          </p:cNvSpPr>
          <p:nvPr/>
        </p:nvSpPr>
        <p:spPr bwMode="auto">
          <a:xfrm>
            <a:off x="3570288" y="5170488"/>
            <a:ext cx="1677987" cy="184666"/>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本地边际收益曲线</a:t>
            </a:r>
            <a:r>
              <a:rPr lang="en-US" altLang="zh-CN" sz="1200" b="0" dirty="0">
                <a:ea typeface="宋体" pitchFamily="2" charset="-122"/>
              </a:rPr>
              <a:t>, MR*</a:t>
            </a:r>
          </a:p>
        </p:txBody>
      </p:sp>
      <p:sp>
        <p:nvSpPr>
          <p:cNvPr id="105495" name="Text Box 23"/>
          <p:cNvSpPr txBox="1">
            <a:spLocks noChangeArrowheads="1"/>
          </p:cNvSpPr>
          <p:nvPr/>
        </p:nvSpPr>
        <p:spPr bwMode="auto">
          <a:xfrm>
            <a:off x="4800600" y="3743325"/>
            <a:ext cx="434975" cy="212725"/>
          </a:xfrm>
          <a:prstGeom prst="rect">
            <a:avLst/>
          </a:prstGeom>
          <a:noFill/>
          <a:ln w="9525">
            <a:noFill/>
            <a:miter lim="800000"/>
            <a:headEnd/>
            <a:tailEnd/>
          </a:ln>
          <a:effectLst/>
        </p:spPr>
        <p:txBody>
          <a:bodyPr lIns="0" tIns="0" rIns="0" bIns="0">
            <a:spAutoFit/>
          </a:bodyPr>
          <a:lstStyle/>
          <a:p>
            <a:r>
              <a:rPr lang="en-US" altLang="zh-CN" sz="1400" b="0">
                <a:ea typeface="宋体" pitchFamily="2" charset="-122"/>
              </a:rPr>
              <a:t>AC*</a:t>
            </a:r>
          </a:p>
        </p:txBody>
      </p:sp>
      <p:sp>
        <p:nvSpPr>
          <p:cNvPr id="105499" name="Text Box 27"/>
          <p:cNvSpPr txBox="1">
            <a:spLocks noChangeArrowheads="1"/>
          </p:cNvSpPr>
          <p:nvPr/>
        </p:nvSpPr>
        <p:spPr bwMode="auto">
          <a:xfrm>
            <a:off x="906463" y="4284663"/>
            <a:ext cx="598487" cy="369332"/>
          </a:xfrm>
          <a:prstGeom prst="rect">
            <a:avLst/>
          </a:prstGeom>
          <a:noFill/>
          <a:ln w="9525">
            <a:noFill/>
            <a:miter lim="800000"/>
            <a:headEnd/>
            <a:tailEnd/>
          </a:ln>
          <a:effectLst/>
        </p:spPr>
        <p:txBody>
          <a:bodyPr lIns="0" tIns="0" rIns="0" bIns="0">
            <a:spAutoFit/>
          </a:bodyPr>
          <a:lstStyle/>
          <a:p>
            <a:r>
              <a:rPr lang="zh-CN" altLang="en-US" sz="1200" dirty="0">
                <a:ea typeface="宋体" pitchFamily="2" charset="-122"/>
              </a:rPr>
              <a:t>出口价格</a:t>
            </a:r>
            <a:r>
              <a:rPr lang="en-US" altLang="zh-CN" sz="1200" b="0" dirty="0">
                <a:ea typeface="宋体" pitchFamily="2" charset="-122"/>
              </a:rPr>
              <a:t>, P</a:t>
            </a:r>
          </a:p>
        </p:txBody>
      </p:sp>
      <p:sp>
        <p:nvSpPr>
          <p:cNvPr id="105503" name="Text Box 31"/>
          <p:cNvSpPr txBox="1">
            <a:spLocks noChangeArrowheads="1"/>
          </p:cNvSpPr>
          <p:nvPr/>
        </p:nvSpPr>
        <p:spPr bwMode="auto">
          <a:xfrm>
            <a:off x="6011863" y="4289425"/>
            <a:ext cx="2286000" cy="369332"/>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出口需求</a:t>
            </a:r>
            <a:r>
              <a:rPr lang="en-US" altLang="zh-CN" sz="1200" b="0" dirty="0">
                <a:ea typeface="宋体" pitchFamily="2" charset="-122"/>
              </a:rPr>
              <a:t>, D, </a:t>
            </a:r>
            <a:r>
              <a:rPr lang="zh-CN" altLang="en-US" sz="1200" b="0" dirty="0">
                <a:ea typeface="宋体" pitchFamily="2" charset="-122"/>
              </a:rPr>
              <a:t>和出口边际收益曲线</a:t>
            </a:r>
            <a:r>
              <a:rPr lang="en-US" altLang="zh-CN" sz="1200" b="0" dirty="0">
                <a:ea typeface="宋体" pitchFamily="2" charset="-122"/>
              </a:rPr>
              <a:t>, MR</a:t>
            </a:r>
          </a:p>
        </p:txBody>
      </p:sp>
      <p:sp>
        <p:nvSpPr>
          <p:cNvPr id="105508" name="Line 36"/>
          <p:cNvSpPr>
            <a:spLocks noChangeShapeType="1"/>
          </p:cNvSpPr>
          <p:nvPr/>
        </p:nvSpPr>
        <p:spPr bwMode="auto">
          <a:xfrm flipH="1" flipV="1">
            <a:off x="3114675" y="5116513"/>
            <a:ext cx="392113" cy="152400"/>
          </a:xfrm>
          <a:prstGeom prst="line">
            <a:avLst/>
          </a:prstGeom>
          <a:noFill/>
          <a:ln w="9525">
            <a:solidFill>
              <a:schemeClr val="tx1"/>
            </a:solidFill>
            <a:round/>
            <a:headEnd/>
            <a:tailEnd type="triangle" w="med" len="med"/>
          </a:ln>
          <a:effectLst/>
        </p:spPr>
        <p:txBody>
          <a:bodyPr/>
          <a:lstStyle/>
          <a:p>
            <a:endParaRPr lang="zh-CN" altLang="en-US"/>
          </a:p>
        </p:txBody>
      </p:sp>
      <p:grpSp>
        <p:nvGrpSpPr>
          <p:cNvPr id="2" name="Group 45"/>
          <p:cNvGrpSpPr>
            <a:grpSpLocks/>
          </p:cNvGrpSpPr>
          <p:nvPr/>
        </p:nvGrpSpPr>
        <p:grpSpPr bwMode="auto">
          <a:xfrm>
            <a:off x="839788" y="2608263"/>
            <a:ext cx="2209800" cy="3209925"/>
            <a:chOff x="529" y="1643"/>
            <a:chExt cx="1392" cy="2022"/>
          </a:xfrm>
        </p:grpSpPr>
        <p:sp>
          <p:nvSpPr>
            <p:cNvPr id="105497" name="Text Box 25"/>
            <p:cNvSpPr txBox="1">
              <a:spLocks noChangeArrowheads="1"/>
            </p:cNvSpPr>
            <p:nvPr/>
          </p:nvSpPr>
          <p:spPr bwMode="auto">
            <a:xfrm>
              <a:off x="1620" y="2893"/>
              <a:ext cx="123" cy="134"/>
            </a:xfrm>
            <a:prstGeom prst="rect">
              <a:avLst/>
            </a:prstGeom>
            <a:noFill/>
            <a:ln w="9525">
              <a:noFill/>
              <a:miter lim="800000"/>
              <a:headEnd/>
              <a:tailEnd/>
            </a:ln>
            <a:effectLst/>
          </p:spPr>
          <p:txBody>
            <a:bodyPr lIns="0" tIns="0" rIns="0" bIns="0">
              <a:spAutoFit/>
            </a:bodyPr>
            <a:lstStyle/>
            <a:p>
              <a:r>
                <a:rPr lang="en-US" altLang="zh-CN" sz="1400" b="0">
                  <a:ea typeface="宋体" pitchFamily="2" charset="-122"/>
                </a:rPr>
                <a:t>C</a:t>
              </a:r>
            </a:p>
          </p:txBody>
        </p:sp>
        <p:sp>
          <p:nvSpPr>
            <p:cNvPr id="105498" name="Text Box 26"/>
            <p:cNvSpPr txBox="1">
              <a:spLocks noChangeArrowheads="1"/>
            </p:cNvSpPr>
            <p:nvPr/>
          </p:nvSpPr>
          <p:spPr bwMode="auto">
            <a:xfrm>
              <a:off x="529" y="1643"/>
              <a:ext cx="432" cy="233"/>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本国价格</a:t>
              </a:r>
              <a:r>
                <a:rPr lang="en-US" altLang="zh-CN" sz="1200" b="0" dirty="0">
                  <a:ea typeface="宋体" pitchFamily="2" charset="-122"/>
                </a:rPr>
                <a:t>, P*</a:t>
              </a:r>
            </a:p>
          </p:txBody>
        </p:sp>
        <p:sp>
          <p:nvSpPr>
            <p:cNvPr id="105501" name="Text Box 29"/>
            <p:cNvSpPr txBox="1">
              <a:spLocks noChangeArrowheads="1"/>
            </p:cNvSpPr>
            <p:nvPr/>
          </p:nvSpPr>
          <p:spPr bwMode="auto">
            <a:xfrm>
              <a:off x="1757" y="3550"/>
              <a:ext cx="164"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a:t>
              </a:r>
              <a:r>
                <a:rPr lang="en-US" altLang="zh-CN" sz="1200" b="0" baseline="-25000">
                  <a:ea typeface="宋体" pitchFamily="2" charset="-122"/>
                </a:rPr>
                <a:t>2</a:t>
              </a:r>
            </a:p>
          </p:txBody>
        </p:sp>
        <p:sp>
          <p:nvSpPr>
            <p:cNvPr id="105504" name="Line 32"/>
            <p:cNvSpPr>
              <a:spLocks noChangeShapeType="1"/>
            </p:cNvSpPr>
            <p:nvPr/>
          </p:nvSpPr>
          <p:spPr bwMode="auto">
            <a:xfrm>
              <a:off x="1763" y="1804"/>
              <a:ext cx="33" cy="1748"/>
            </a:xfrm>
            <a:prstGeom prst="line">
              <a:avLst/>
            </a:prstGeom>
            <a:noFill/>
            <a:ln w="19050">
              <a:solidFill>
                <a:schemeClr val="tx1"/>
              </a:solidFill>
              <a:prstDash val="dash"/>
              <a:round/>
              <a:headEnd/>
              <a:tailEnd/>
            </a:ln>
            <a:effectLst/>
          </p:spPr>
          <p:txBody>
            <a:bodyPr/>
            <a:lstStyle/>
            <a:p>
              <a:endParaRPr lang="zh-CN" altLang="en-US"/>
            </a:p>
          </p:txBody>
        </p:sp>
        <p:sp>
          <p:nvSpPr>
            <p:cNvPr id="105505" name="Line 33"/>
            <p:cNvSpPr>
              <a:spLocks noChangeShapeType="1"/>
            </p:cNvSpPr>
            <p:nvPr/>
          </p:nvSpPr>
          <p:spPr bwMode="auto">
            <a:xfrm flipH="1">
              <a:off x="941" y="1817"/>
              <a:ext cx="816" cy="0"/>
            </a:xfrm>
            <a:prstGeom prst="line">
              <a:avLst/>
            </a:prstGeom>
            <a:noFill/>
            <a:ln w="19050">
              <a:solidFill>
                <a:schemeClr val="tx1"/>
              </a:solidFill>
              <a:prstDash val="dash"/>
              <a:round/>
              <a:headEnd/>
              <a:tailEnd/>
            </a:ln>
            <a:effectLst/>
          </p:spPr>
          <p:txBody>
            <a:bodyPr/>
            <a:lstStyle/>
            <a:p>
              <a:endParaRPr lang="zh-CN" altLang="en-US"/>
            </a:p>
          </p:txBody>
        </p:sp>
        <p:sp>
          <p:nvSpPr>
            <p:cNvPr id="105510" name="Oval 38"/>
            <p:cNvSpPr>
              <a:spLocks noChangeArrowheads="1"/>
            </p:cNvSpPr>
            <p:nvPr/>
          </p:nvSpPr>
          <p:spPr bwMode="auto">
            <a:xfrm>
              <a:off x="1757" y="2846"/>
              <a:ext cx="56" cy="56"/>
            </a:xfrm>
            <a:prstGeom prst="ellipse">
              <a:avLst/>
            </a:prstGeom>
            <a:solidFill>
              <a:schemeClr val="tx1"/>
            </a:solidFill>
            <a:ln w="9525">
              <a:solidFill>
                <a:schemeClr val="tx1"/>
              </a:solidFill>
              <a:round/>
              <a:headEnd/>
              <a:tailEnd/>
            </a:ln>
            <a:effectLst/>
          </p:spPr>
          <p:txBody>
            <a:bodyPr wrap="none" anchor="ctr"/>
            <a:lstStyle/>
            <a:p>
              <a:endParaRPr lang="zh-CN" altLang="en-US"/>
            </a:p>
          </p:txBody>
        </p:sp>
      </p:grpSp>
      <p:grpSp>
        <p:nvGrpSpPr>
          <p:cNvPr id="3" name="Group 48"/>
          <p:cNvGrpSpPr>
            <a:grpSpLocks/>
          </p:cNvGrpSpPr>
          <p:nvPr/>
        </p:nvGrpSpPr>
        <p:grpSpPr bwMode="auto">
          <a:xfrm>
            <a:off x="3287713" y="4516438"/>
            <a:ext cx="438150" cy="1303337"/>
            <a:chOff x="2071" y="2845"/>
            <a:chExt cx="276" cy="821"/>
          </a:xfrm>
        </p:grpSpPr>
        <p:sp>
          <p:nvSpPr>
            <p:cNvPr id="105496" name="Text Box 24"/>
            <p:cNvSpPr txBox="1">
              <a:spLocks noChangeArrowheads="1"/>
            </p:cNvSpPr>
            <p:nvPr/>
          </p:nvSpPr>
          <p:spPr bwMode="auto">
            <a:xfrm>
              <a:off x="2210" y="2899"/>
              <a:ext cx="137" cy="134"/>
            </a:xfrm>
            <a:prstGeom prst="rect">
              <a:avLst/>
            </a:prstGeom>
            <a:noFill/>
            <a:ln w="9525">
              <a:noFill/>
              <a:miter lim="800000"/>
              <a:headEnd/>
              <a:tailEnd/>
            </a:ln>
            <a:effectLst/>
          </p:spPr>
          <p:txBody>
            <a:bodyPr lIns="0" tIns="0" rIns="0" bIns="0">
              <a:spAutoFit/>
            </a:bodyPr>
            <a:lstStyle/>
            <a:p>
              <a:r>
                <a:rPr lang="en-US" altLang="zh-CN" sz="1400" b="0">
                  <a:ea typeface="宋体" pitchFamily="2" charset="-122"/>
                </a:rPr>
                <a:t>B</a:t>
              </a:r>
            </a:p>
          </p:txBody>
        </p:sp>
        <p:sp>
          <p:nvSpPr>
            <p:cNvPr id="105502" name="Text Box 30"/>
            <p:cNvSpPr txBox="1">
              <a:spLocks noChangeArrowheads="1"/>
            </p:cNvSpPr>
            <p:nvPr/>
          </p:nvSpPr>
          <p:spPr bwMode="auto">
            <a:xfrm>
              <a:off x="2071" y="3551"/>
              <a:ext cx="192"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a:t>
              </a:r>
              <a:r>
                <a:rPr lang="en-US" altLang="zh-CN" sz="1200" b="0" baseline="-25000">
                  <a:ea typeface="宋体" pitchFamily="2" charset="-122"/>
                </a:rPr>
                <a:t>1</a:t>
              </a:r>
            </a:p>
          </p:txBody>
        </p:sp>
        <p:sp>
          <p:nvSpPr>
            <p:cNvPr id="105506" name="Line 34"/>
            <p:cNvSpPr>
              <a:spLocks noChangeShapeType="1"/>
            </p:cNvSpPr>
            <p:nvPr/>
          </p:nvSpPr>
          <p:spPr bwMode="auto">
            <a:xfrm>
              <a:off x="2133" y="2887"/>
              <a:ext cx="8" cy="665"/>
            </a:xfrm>
            <a:prstGeom prst="line">
              <a:avLst/>
            </a:prstGeom>
            <a:noFill/>
            <a:ln w="19050">
              <a:solidFill>
                <a:schemeClr val="tx1"/>
              </a:solidFill>
              <a:prstDash val="dash"/>
              <a:round/>
              <a:headEnd/>
              <a:tailEnd/>
            </a:ln>
            <a:effectLst/>
          </p:spPr>
          <p:txBody>
            <a:bodyPr/>
            <a:lstStyle/>
            <a:p>
              <a:endParaRPr lang="zh-CN" altLang="en-US"/>
            </a:p>
          </p:txBody>
        </p:sp>
        <p:sp>
          <p:nvSpPr>
            <p:cNvPr id="105511" name="Oval 39"/>
            <p:cNvSpPr>
              <a:spLocks noChangeArrowheads="1"/>
            </p:cNvSpPr>
            <p:nvPr/>
          </p:nvSpPr>
          <p:spPr bwMode="auto">
            <a:xfrm>
              <a:off x="2114" y="2845"/>
              <a:ext cx="56" cy="56"/>
            </a:xfrm>
            <a:prstGeom prst="ellipse">
              <a:avLst/>
            </a:prstGeom>
            <a:solidFill>
              <a:schemeClr val="tx1"/>
            </a:solidFill>
            <a:ln w="9525">
              <a:solidFill>
                <a:schemeClr val="tx1"/>
              </a:solidFill>
              <a:round/>
              <a:headEnd/>
              <a:tailEnd/>
            </a:ln>
            <a:effectLst/>
          </p:spPr>
          <p:txBody>
            <a:bodyPr wrap="none" anchor="ctr"/>
            <a:lstStyle/>
            <a:p>
              <a:endParaRPr lang="zh-CN" altLang="en-US"/>
            </a:p>
          </p:txBody>
        </p:sp>
      </p:grpSp>
      <p:grpSp>
        <p:nvGrpSpPr>
          <p:cNvPr id="4" name="Group 51"/>
          <p:cNvGrpSpPr>
            <a:grpSpLocks/>
          </p:cNvGrpSpPr>
          <p:nvPr/>
        </p:nvGrpSpPr>
        <p:grpSpPr bwMode="auto">
          <a:xfrm>
            <a:off x="1481138" y="5824530"/>
            <a:ext cx="1350962" cy="346074"/>
            <a:chOff x="933" y="3669"/>
            <a:chExt cx="851" cy="218"/>
          </a:xfrm>
        </p:grpSpPr>
        <p:sp>
          <p:nvSpPr>
            <p:cNvPr id="105512" name="AutoShape 40"/>
            <p:cNvSpPr>
              <a:spLocks/>
            </p:cNvSpPr>
            <p:nvPr/>
          </p:nvSpPr>
          <p:spPr bwMode="auto">
            <a:xfrm rot="5400000">
              <a:off x="1307" y="3295"/>
              <a:ext cx="103" cy="851"/>
            </a:xfrm>
            <a:prstGeom prst="rightBrace">
              <a:avLst>
                <a:gd name="adj1" fmla="val 68851"/>
                <a:gd name="adj2" fmla="val 50000"/>
              </a:avLst>
            </a:prstGeom>
            <a:noFill/>
            <a:ln w="9525">
              <a:solidFill>
                <a:schemeClr val="tx1"/>
              </a:solidFill>
              <a:round/>
              <a:headEnd/>
              <a:tailEnd/>
            </a:ln>
            <a:effectLst/>
          </p:spPr>
          <p:txBody>
            <a:bodyPr wrap="none" anchor="ctr"/>
            <a:lstStyle/>
            <a:p>
              <a:endParaRPr lang="zh-CN" altLang="en-US"/>
            </a:p>
          </p:txBody>
        </p:sp>
        <p:sp>
          <p:nvSpPr>
            <p:cNvPr id="105514" name="Text Box 42"/>
            <p:cNvSpPr txBox="1">
              <a:spLocks noChangeArrowheads="1"/>
            </p:cNvSpPr>
            <p:nvPr/>
          </p:nvSpPr>
          <p:spPr bwMode="auto">
            <a:xfrm>
              <a:off x="1091" y="3771"/>
              <a:ext cx="536" cy="116"/>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本地销售</a:t>
              </a:r>
              <a:endParaRPr lang="en-US" altLang="zh-CN" sz="1200" b="0" dirty="0">
                <a:ea typeface="宋体" pitchFamily="2" charset="-122"/>
              </a:endParaRPr>
            </a:p>
          </p:txBody>
        </p:sp>
      </p:grpSp>
      <p:grpSp>
        <p:nvGrpSpPr>
          <p:cNvPr id="5" name="Group 52"/>
          <p:cNvGrpSpPr>
            <a:grpSpLocks/>
          </p:cNvGrpSpPr>
          <p:nvPr/>
        </p:nvGrpSpPr>
        <p:grpSpPr bwMode="auto">
          <a:xfrm>
            <a:off x="2852738" y="5813433"/>
            <a:ext cx="582612" cy="357188"/>
            <a:chOff x="1797" y="3662"/>
            <a:chExt cx="367" cy="225"/>
          </a:xfrm>
        </p:grpSpPr>
        <p:sp>
          <p:nvSpPr>
            <p:cNvPr id="105513" name="AutoShape 41"/>
            <p:cNvSpPr>
              <a:spLocks/>
            </p:cNvSpPr>
            <p:nvPr/>
          </p:nvSpPr>
          <p:spPr bwMode="auto">
            <a:xfrm rot="5400000">
              <a:off x="1903" y="3556"/>
              <a:ext cx="124" cy="336"/>
            </a:xfrm>
            <a:prstGeom prst="rightBrace">
              <a:avLst>
                <a:gd name="adj1" fmla="val 22581"/>
                <a:gd name="adj2" fmla="val 50000"/>
              </a:avLst>
            </a:prstGeom>
            <a:noFill/>
            <a:ln w="9525">
              <a:solidFill>
                <a:schemeClr val="tx1"/>
              </a:solidFill>
              <a:round/>
              <a:headEnd/>
              <a:tailEnd/>
            </a:ln>
            <a:effectLst/>
          </p:spPr>
          <p:txBody>
            <a:bodyPr wrap="none" anchor="ctr"/>
            <a:lstStyle/>
            <a:p>
              <a:endParaRPr lang="zh-CN" altLang="en-US"/>
            </a:p>
          </p:txBody>
        </p:sp>
        <p:sp>
          <p:nvSpPr>
            <p:cNvPr id="105515" name="Text Box 43"/>
            <p:cNvSpPr txBox="1">
              <a:spLocks noChangeArrowheads="1"/>
            </p:cNvSpPr>
            <p:nvPr/>
          </p:nvSpPr>
          <p:spPr bwMode="auto">
            <a:xfrm>
              <a:off x="1813" y="3771"/>
              <a:ext cx="351" cy="116"/>
            </a:xfrm>
            <a:prstGeom prst="rect">
              <a:avLst/>
            </a:prstGeom>
            <a:noFill/>
            <a:ln w="9525">
              <a:noFill/>
              <a:miter lim="800000"/>
              <a:headEnd/>
              <a:tailEnd/>
            </a:ln>
            <a:effectLst/>
          </p:spPr>
          <p:txBody>
            <a:bodyPr lIns="0" tIns="0" rIns="0" bIns="0">
              <a:spAutoFit/>
            </a:bodyPr>
            <a:lstStyle/>
            <a:p>
              <a:r>
                <a:rPr lang="zh-CN" altLang="en-US" sz="1200" b="0" dirty="0">
                  <a:ea typeface="宋体" pitchFamily="2" charset="-122"/>
                </a:rPr>
                <a:t>出口</a:t>
              </a:r>
              <a:endParaRPr lang="en-US" altLang="zh-CN" sz="1200" b="0" dirty="0">
                <a:ea typeface="宋体" pitchFamily="2" charset="-122"/>
              </a:endParaRPr>
            </a:p>
          </p:txBody>
        </p:sp>
      </p:grpSp>
      <p:sp>
        <p:nvSpPr>
          <p:cNvPr id="105518" name="Text Box 46"/>
          <p:cNvSpPr txBox="1">
            <a:spLocks noChangeArrowheads="1"/>
          </p:cNvSpPr>
          <p:nvPr/>
        </p:nvSpPr>
        <p:spPr bwMode="auto">
          <a:xfrm>
            <a:off x="6332538" y="1338263"/>
            <a:ext cx="2122487" cy="523220"/>
          </a:xfrm>
          <a:prstGeom prst="rect">
            <a:avLst/>
          </a:prstGeom>
          <a:noFill/>
          <a:ln w="9525">
            <a:noFill/>
            <a:miter lim="800000"/>
            <a:headEnd/>
            <a:tailEnd/>
          </a:ln>
          <a:effectLst/>
        </p:spPr>
        <p:txBody>
          <a:bodyPr>
            <a:spAutoFit/>
          </a:bodyPr>
          <a:lstStyle/>
          <a:p>
            <a:r>
              <a:rPr lang="zh-CN" altLang="en-US" sz="1400" b="0" dirty="0">
                <a:ea typeface="宋体" pitchFamily="2" charset="-122"/>
              </a:rPr>
              <a:t>垄断者最大化出口利润在</a:t>
            </a:r>
            <a:r>
              <a:rPr lang="en-US" altLang="zh-CN" sz="1400" b="0" dirty="0">
                <a:ea typeface="宋体" pitchFamily="2" charset="-122"/>
              </a:rPr>
              <a:t>B</a:t>
            </a:r>
            <a:r>
              <a:rPr lang="zh-CN" altLang="en-US" sz="1400" b="0" dirty="0">
                <a:ea typeface="宋体" pitchFamily="2" charset="-122"/>
              </a:rPr>
              <a:t>点</a:t>
            </a:r>
            <a:r>
              <a:rPr lang="en-US" altLang="zh-CN" sz="1400" b="0" dirty="0">
                <a:ea typeface="宋体" pitchFamily="2" charset="-122"/>
              </a:rPr>
              <a:t>,</a:t>
            </a:r>
            <a:r>
              <a:rPr lang="zh-CN" altLang="en-US" sz="1400" b="0" dirty="0">
                <a:ea typeface="宋体" pitchFamily="2" charset="-122"/>
              </a:rPr>
              <a:t>此时</a:t>
            </a:r>
            <a:r>
              <a:rPr lang="en-US" altLang="zh-CN" sz="1400" b="0" dirty="0">
                <a:ea typeface="宋体" pitchFamily="2" charset="-122"/>
              </a:rPr>
              <a:t> MC*=MR</a:t>
            </a:r>
          </a:p>
        </p:txBody>
      </p:sp>
      <p:grpSp>
        <p:nvGrpSpPr>
          <p:cNvPr id="6" name="Group 55"/>
          <p:cNvGrpSpPr>
            <a:grpSpLocks/>
          </p:cNvGrpSpPr>
          <p:nvPr/>
        </p:nvGrpSpPr>
        <p:grpSpPr bwMode="auto">
          <a:xfrm>
            <a:off x="1101725" y="4025900"/>
            <a:ext cx="2297113" cy="512763"/>
            <a:chOff x="694" y="2536"/>
            <a:chExt cx="1447" cy="323"/>
          </a:xfrm>
        </p:grpSpPr>
        <p:sp>
          <p:nvSpPr>
            <p:cNvPr id="105500" name="Text Box 28"/>
            <p:cNvSpPr txBox="1">
              <a:spLocks noChangeArrowheads="1"/>
            </p:cNvSpPr>
            <p:nvPr/>
          </p:nvSpPr>
          <p:spPr bwMode="auto">
            <a:xfrm>
              <a:off x="694" y="2536"/>
              <a:ext cx="274"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AC</a:t>
              </a:r>
              <a:r>
                <a:rPr lang="en-US" altLang="zh-CN" sz="1200" b="0" baseline="-25000">
                  <a:ea typeface="宋体" pitchFamily="2" charset="-122"/>
                </a:rPr>
                <a:t>1</a:t>
              </a:r>
            </a:p>
          </p:txBody>
        </p:sp>
        <p:sp>
          <p:nvSpPr>
            <p:cNvPr id="105507" name="Line 35"/>
            <p:cNvSpPr>
              <a:spLocks noChangeShapeType="1"/>
            </p:cNvSpPr>
            <p:nvPr/>
          </p:nvSpPr>
          <p:spPr bwMode="auto">
            <a:xfrm flipH="1">
              <a:off x="934" y="2633"/>
              <a:ext cx="1207" cy="0"/>
            </a:xfrm>
            <a:prstGeom prst="line">
              <a:avLst/>
            </a:prstGeom>
            <a:noFill/>
            <a:ln w="19050">
              <a:solidFill>
                <a:schemeClr val="tx1"/>
              </a:solidFill>
              <a:prstDash val="dash"/>
              <a:round/>
              <a:headEnd/>
              <a:tailEnd/>
            </a:ln>
            <a:effectLst/>
          </p:spPr>
          <p:txBody>
            <a:bodyPr/>
            <a:lstStyle/>
            <a:p>
              <a:endParaRPr lang="zh-CN" altLang="en-US"/>
            </a:p>
          </p:txBody>
        </p:sp>
        <p:sp>
          <p:nvSpPr>
            <p:cNvPr id="105521" name="Line 49"/>
            <p:cNvSpPr>
              <a:spLocks noChangeShapeType="1"/>
            </p:cNvSpPr>
            <p:nvPr/>
          </p:nvSpPr>
          <p:spPr bwMode="auto">
            <a:xfrm>
              <a:off x="2133" y="2626"/>
              <a:ext cx="0" cy="233"/>
            </a:xfrm>
            <a:prstGeom prst="line">
              <a:avLst/>
            </a:prstGeom>
            <a:noFill/>
            <a:ln w="19050">
              <a:solidFill>
                <a:schemeClr val="tx1"/>
              </a:solidFill>
              <a:prstDash val="dash"/>
              <a:round/>
              <a:headEnd/>
              <a:tailEnd/>
            </a:ln>
            <a:effectLst/>
          </p:spPr>
          <p:txBody>
            <a:bodyPr/>
            <a:lstStyle/>
            <a:p>
              <a:endParaRPr lang="zh-CN" altLang="en-US"/>
            </a:p>
          </p:txBody>
        </p:sp>
      </p:grpSp>
      <p:sp>
        <p:nvSpPr>
          <p:cNvPr id="105522" name="Text Box 50"/>
          <p:cNvSpPr txBox="1">
            <a:spLocks noChangeArrowheads="1"/>
          </p:cNvSpPr>
          <p:nvPr/>
        </p:nvSpPr>
        <p:spPr bwMode="auto">
          <a:xfrm>
            <a:off x="2505075" y="1609725"/>
            <a:ext cx="2514600" cy="523220"/>
          </a:xfrm>
          <a:prstGeom prst="rect">
            <a:avLst/>
          </a:prstGeom>
          <a:noFill/>
          <a:ln w="9525">
            <a:noFill/>
            <a:miter lim="800000"/>
            <a:headEnd/>
            <a:tailEnd/>
          </a:ln>
          <a:effectLst/>
        </p:spPr>
        <p:txBody>
          <a:bodyPr>
            <a:spAutoFit/>
          </a:bodyPr>
          <a:lstStyle/>
          <a:p>
            <a:r>
              <a:rPr lang="zh-CN" altLang="en-US" sz="1400" b="0" dirty="0">
                <a:ea typeface="宋体" pitchFamily="2" charset="-122"/>
              </a:rPr>
              <a:t>垄断者在国内生产</a:t>
            </a:r>
            <a:r>
              <a:rPr lang="en-US" altLang="zh-CN" sz="1400" b="0" dirty="0">
                <a:ea typeface="宋体" pitchFamily="2" charset="-122"/>
              </a:rPr>
              <a:t>Q</a:t>
            </a:r>
            <a:r>
              <a:rPr lang="en-US" altLang="zh-CN" sz="1400" b="0" baseline="-25000" dirty="0">
                <a:ea typeface="宋体" pitchFamily="2" charset="-122"/>
              </a:rPr>
              <a:t>2</a:t>
            </a:r>
            <a:r>
              <a:rPr lang="en-US" altLang="zh-CN" sz="1400" b="0" dirty="0">
                <a:ea typeface="宋体" pitchFamily="2" charset="-122"/>
              </a:rPr>
              <a:t> </a:t>
            </a:r>
            <a:r>
              <a:rPr lang="zh-CN" altLang="en-US" sz="1400" b="0" dirty="0">
                <a:ea typeface="宋体" pitchFamily="2" charset="-122"/>
              </a:rPr>
              <a:t>，然后出口</a:t>
            </a:r>
            <a:r>
              <a:rPr lang="en-US" altLang="zh-CN" sz="1400" b="0" dirty="0">
                <a:ea typeface="宋体" pitchFamily="2" charset="-122"/>
              </a:rPr>
              <a:t> (Q</a:t>
            </a:r>
            <a:r>
              <a:rPr lang="en-US" altLang="zh-CN" sz="1400" b="0" baseline="-25000" dirty="0">
                <a:ea typeface="宋体" pitchFamily="2" charset="-122"/>
              </a:rPr>
              <a:t>1</a:t>
            </a:r>
            <a:r>
              <a:rPr lang="en-US" altLang="zh-CN" sz="1400" b="0" dirty="0">
                <a:ea typeface="宋体" pitchFamily="2" charset="-122"/>
              </a:rPr>
              <a:t>-Q</a:t>
            </a:r>
            <a:r>
              <a:rPr lang="en-US" altLang="zh-CN" sz="1400" b="0" baseline="-25000" dirty="0">
                <a:ea typeface="宋体" pitchFamily="2" charset="-122"/>
              </a:rPr>
              <a:t>2</a:t>
            </a:r>
            <a:r>
              <a:rPr lang="en-US" altLang="zh-CN" sz="1400" b="0" dirty="0">
                <a:ea typeface="宋体" pitchFamily="2" charset="-122"/>
              </a:rPr>
              <a:t>)</a:t>
            </a:r>
          </a:p>
        </p:txBody>
      </p:sp>
      <p:sp>
        <p:nvSpPr>
          <p:cNvPr id="105516" name="Text Box 44"/>
          <p:cNvSpPr txBox="1">
            <a:spLocks noChangeArrowheads="1"/>
          </p:cNvSpPr>
          <p:nvPr/>
        </p:nvSpPr>
        <p:spPr bwMode="auto">
          <a:xfrm>
            <a:off x="4572000" y="381000"/>
            <a:ext cx="2122488" cy="954107"/>
          </a:xfrm>
          <a:prstGeom prst="rect">
            <a:avLst/>
          </a:prstGeom>
          <a:solidFill>
            <a:srgbClr val="FFFFFF"/>
          </a:solidFill>
          <a:ln w="9525">
            <a:noFill/>
            <a:miter lim="800000"/>
            <a:headEnd/>
            <a:tailEnd/>
          </a:ln>
          <a:effectLst/>
        </p:spPr>
        <p:txBody>
          <a:bodyPr>
            <a:spAutoFit/>
          </a:bodyPr>
          <a:lstStyle/>
          <a:p>
            <a:r>
              <a:rPr lang="zh-CN" altLang="en-US" sz="1400" b="0" dirty="0">
                <a:ea typeface="宋体" pitchFamily="2" charset="-122"/>
              </a:rPr>
              <a:t>本国市场的销售点在</a:t>
            </a:r>
            <a:r>
              <a:rPr lang="en-US" altLang="zh-CN" sz="1400" b="0" dirty="0">
                <a:ea typeface="宋体" pitchFamily="2" charset="-122"/>
              </a:rPr>
              <a:t>C </a:t>
            </a:r>
            <a:r>
              <a:rPr lang="zh-CN" altLang="en-US" sz="1400" b="0" dirty="0">
                <a:ea typeface="宋体" pitchFamily="2" charset="-122"/>
              </a:rPr>
              <a:t>点，价格为</a:t>
            </a:r>
            <a:r>
              <a:rPr lang="en-US" altLang="zh-CN" sz="1400" dirty="0">
                <a:ea typeface="宋体" pitchFamily="2" charset="-122"/>
              </a:rPr>
              <a:t>P*</a:t>
            </a:r>
            <a:r>
              <a:rPr lang="zh-CN" altLang="en-US" sz="1400" b="0" dirty="0">
                <a:ea typeface="宋体" pitchFamily="2" charset="-122"/>
              </a:rPr>
              <a:t>。边际成本</a:t>
            </a:r>
            <a:r>
              <a:rPr lang="en-US" altLang="zh-CN" sz="1400" b="0" dirty="0">
                <a:ea typeface="宋体" pitchFamily="2" charset="-122"/>
              </a:rPr>
              <a:t>MC*, </a:t>
            </a:r>
            <a:r>
              <a:rPr lang="zh-CN" altLang="en-US" sz="1400" b="0" dirty="0">
                <a:ea typeface="宋体" pitchFamily="2" charset="-122"/>
              </a:rPr>
              <a:t>等于边际收益</a:t>
            </a:r>
            <a:r>
              <a:rPr lang="en-US" altLang="zh-CN" sz="1400" b="0" dirty="0">
                <a:ea typeface="宋体" pitchFamily="2" charset="-122"/>
              </a:rPr>
              <a:t>, MR*.  </a:t>
            </a:r>
          </a:p>
        </p:txBody>
      </p:sp>
      <p:sp>
        <p:nvSpPr>
          <p:cNvPr id="105526" name="Text Box 54"/>
          <p:cNvSpPr txBox="1">
            <a:spLocks noChangeArrowheads="1"/>
          </p:cNvSpPr>
          <p:nvPr/>
        </p:nvSpPr>
        <p:spPr bwMode="auto">
          <a:xfrm>
            <a:off x="5715000" y="2514600"/>
            <a:ext cx="3214718" cy="523220"/>
          </a:xfrm>
          <a:prstGeom prst="rect">
            <a:avLst/>
          </a:prstGeom>
          <a:noFill/>
          <a:ln w="9525">
            <a:noFill/>
            <a:miter lim="800000"/>
            <a:headEnd/>
            <a:tailEnd/>
          </a:ln>
          <a:effectLst/>
        </p:spPr>
        <p:txBody>
          <a:bodyPr wrap="square">
            <a:spAutoFit/>
          </a:bodyPr>
          <a:lstStyle/>
          <a:p>
            <a:r>
              <a:rPr lang="zh-CN" altLang="en-US" sz="1400" dirty="0">
                <a:ea typeface="宋体" pitchFamily="2" charset="-122"/>
              </a:rPr>
              <a:t>注意</a:t>
            </a:r>
            <a:r>
              <a:rPr lang="en-US" altLang="zh-CN" sz="1400" b="0" dirty="0">
                <a:ea typeface="宋体" pitchFamily="2" charset="-122"/>
              </a:rPr>
              <a:t>, P*&gt;AC*; </a:t>
            </a:r>
            <a:r>
              <a:rPr lang="zh-CN" altLang="en-US" sz="1400" dirty="0">
                <a:ea typeface="宋体" pitchFamily="2" charset="-122"/>
              </a:rPr>
              <a:t>而出口价格</a:t>
            </a:r>
            <a:r>
              <a:rPr lang="en-US" altLang="zh-CN" sz="1400" b="0" dirty="0">
                <a:ea typeface="宋体" pitchFamily="2" charset="-122"/>
              </a:rPr>
              <a:t> P&lt; AC*.  </a:t>
            </a:r>
            <a:r>
              <a:rPr lang="zh-CN" altLang="en-US" sz="1400" b="0" dirty="0">
                <a:ea typeface="宋体" pitchFamily="2" charset="-122"/>
              </a:rPr>
              <a:t>表明垄断者在出口市场进行倾销活动；</a:t>
            </a:r>
            <a:endParaRPr lang="en-US" altLang="zh-CN" sz="1400" b="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5518"/>
                                        </p:tgtEl>
                                        <p:attrNameLst>
                                          <p:attrName>style.visibility</p:attrName>
                                        </p:attrNameLst>
                                      </p:cBhvr>
                                      <p:to>
                                        <p:strVal val="visible"/>
                                      </p:to>
                                    </p:set>
                                    <p:animEffect transition="in" filter="wipe(left)">
                                      <p:cBhvr>
                                        <p:cTn id="7" dur="500"/>
                                        <p:tgtEl>
                                          <p:spTgt spid="10551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5516"/>
                                        </p:tgtEl>
                                        <p:attrNameLst>
                                          <p:attrName>style.visibility</p:attrName>
                                        </p:attrNameLst>
                                      </p:cBhvr>
                                      <p:to>
                                        <p:strVal val="visible"/>
                                      </p:to>
                                    </p:set>
                                    <p:animEffect transition="in" filter="wipe(left)">
                                      <p:cBhvr>
                                        <p:cTn id="17" dur="500"/>
                                        <p:tgtEl>
                                          <p:spTgt spid="105516"/>
                                        </p:tgtEl>
                                      </p:cBhvr>
                                    </p:animEffect>
                                  </p:childTnLst>
                                </p:cTn>
                              </p:par>
                              <p:par>
                                <p:cTn id="18" presetID="1" presetClass="exit" presetSubtype="0" fill="hold" grpId="1" nodeType="withEffect">
                                  <p:stCondLst>
                                    <p:cond delay="0"/>
                                  </p:stCondLst>
                                  <p:childTnLst>
                                    <p:set>
                                      <p:cBhvr>
                                        <p:cTn id="19" dur="1" fill="hold">
                                          <p:stCondLst>
                                            <p:cond delay="0"/>
                                          </p:stCondLst>
                                        </p:cTn>
                                        <p:tgtEl>
                                          <p:spTgt spid="105518"/>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2"/>
                                        </p:tgtEl>
                                        <p:attrNameLst>
                                          <p:attrName>style.visibility</p:attrName>
                                        </p:attrNameLst>
                                      </p:cBhvr>
                                      <p:to>
                                        <p:strVal val="visible"/>
                                      </p:to>
                                    </p:set>
                                    <p:animEffect transition="in" filter="wipe(down)">
                                      <p:cBhvr>
                                        <p:cTn id="24" dur="500"/>
                                        <p:tgtEl>
                                          <p:spTgt spid="2"/>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05516"/>
                                        </p:tgtEl>
                                        <p:attrNameLst>
                                          <p:attrName>style.visibility</p:attrName>
                                        </p:attrNameLst>
                                      </p:cBhvr>
                                      <p:to>
                                        <p:strVal val="hidden"/>
                                      </p:to>
                                    </p:set>
                                  </p:childTnLst>
                                </p:cTn>
                              </p:par>
                              <p:par>
                                <p:cTn id="29" presetID="22" presetClass="entr" presetSubtype="8" fill="hold" grpId="0" nodeType="withEffect">
                                  <p:stCondLst>
                                    <p:cond delay="0"/>
                                  </p:stCondLst>
                                  <p:childTnLst>
                                    <p:set>
                                      <p:cBhvr>
                                        <p:cTn id="30" dur="1" fill="hold">
                                          <p:stCondLst>
                                            <p:cond delay="0"/>
                                          </p:stCondLst>
                                        </p:cTn>
                                        <p:tgtEl>
                                          <p:spTgt spid="105522"/>
                                        </p:tgtEl>
                                        <p:attrNameLst>
                                          <p:attrName>style.visibility</p:attrName>
                                        </p:attrNameLst>
                                      </p:cBhvr>
                                      <p:to>
                                        <p:strVal val="visible"/>
                                      </p:to>
                                    </p:set>
                                    <p:animEffect transition="in" filter="wipe(left)">
                                      <p:cBhvr>
                                        <p:cTn id="31" dur="500"/>
                                        <p:tgtEl>
                                          <p:spTgt spid="105522"/>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left)">
                                      <p:cBhvr>
                                        <p:cTn id="36" dur="5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ipe(left)">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grpId="1" nodeType="clickEffect">
                                  <p:stCondLst>
                                    <p:cond delay="0"/>
                                  </p:stCondLst>
                                  <p:childTnLst>
                                    <p:set>
                                      <p:cBhvr>
                                        <p:cTn id="45" dur="1" fill="hold">
                                          <p:stCondLst>
                                            <p:cond delay="0"/>
                                          </p:stCondLst>
                                        </p:cTn>
                                        <p:tgtEl>
                                          <p:spTgt spid="105522"/>
                                        </p:tgtEl>
                                        <p:attrNameLst>
                                          <p:attrName>style.visibility</p:attrName>
                                        </p:attrNameLst>
                                      </p:cBhvr>
                                      <p:to>
                                        <p:strVal val="hidden"/>
                                      </p:to>
                                    </p:set>
                                  </p:childTnLst>
                                </p:cTn>
                              </p:par>
                              <p:par>
                                <p:cTn id="46" presetID="22" presetClass="entr" presetSubtype="8" fill="hold" grpId="0" nodeType="withEffect">
                                  <p:stCondLst>
                                    <p:cond delay="0"/>
                                  </p:stCondLst>
                                  <p:childTnLst>
                                    <p:set>
                                      <p:cBhvr>
                                        <p:cTn id="47" dur="1" fill="hold">
                                          <p:stCondLst>
                                            <p:cond delay="0"/>
                                          </p:stCondLst>
                                        </p:cTn>
                                        <p:tgtEl>
                                          <p:spTgt spid="105526"/>
                                        </p:tgtEl>
                                        <p:attrNameLst>
                                          <p:attrName>style.visibility</p:attrName>
                                        </p:attrNameLst>
                                      </p:cBhvr>
                                      <p:to>
                                        <p:strVal val="visible"/>
                                      </p:to>
                                    </p:set>
                                    <p:animEffect transition="in" filter="wipe(left)">
                                      <p:cBhvr>
                                        <p:cTn id="48" dur="500"/>
                                        <p:tgtEl>
                                          <p:spTgt spid="1055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2" fill="hold" nodeType="click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wipe(right)">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518" grpId="0"/>
      <p:bldP spid="105518" grpId="1"/>
      <p:bldP spid="105522" grpId="0"/>
      <p:bldP spid="105522" grpId="1"/>
      <p:bldP spid="105516" grpId="0" animBg="1"/>
      <p:bldP spid="105516" grpId="1" animBg="1"/>
      <p:bldP spid="10552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95235" name="Rectangle 3"/>
          <p:cNvSpPr>
            <a:spLocks noGrp="1" noChangeArrowheads="1"/>
          </p:cNvSpPr>
          <p:nvPr>
            <p:ph type="body" idx="1"/>
          </p:nvPr>
        </p:nvSpPr>
        <p:spPr>
          <a:xfrm>
            <a:off x="685800" y="1676400"/>
            <a:ext cx="7772400" cy="4114800"/>
          </a:xfrm>
        </p:spPr>
        <p:txBody>
          <a:bodyPr/>
          <a:lstStyle/>
          <a:p>
            <a:r>
              <a:rPr lang="zh-CN" altLang="en-US" sz="2000" dirty="0">
                <a:solidFill>
                  <a:srgbClr val="0070C0"/>
                </a:solidFill>
                <a:latin typeface="宋体" pitchFamily="2" charset="-122"/>
                <a:ea typeface="宋体" pitchFamily="2" charset="-122"/>
              </a:rPr>
              <a:t>倾销的盈利性</a:t>
            </a:r>
            <a:endParaRPr lang="en-US" altLang="zh-CN" sz="2000" dirty="0">
              <a:solidFill>
                <a:srgbClr val="0070C0"/>
              </a:solidFill>
              <a:latin typeface="宋体" pitchFamily="2" charset="-122"/>
              <a:ea typeface="宋体" pitchFamily="2" charset="-122"/>
            </a:endParaRPr>
          </a:p>
          <a:p>
            <a:pPr lvl="1"/>
            <a:r>
              <a:rPr lang="zh-CN" altLang="en-US" sz="2000" dirty="0">
                <a:solidFill>
                  <a:srgbClr val="0070C0"/>
                </a:solidFill>
                <a:latin typeface="宋体" pitchFamily="2" charset="-122"/>
                <a:ea typeface="宋体" pitchFamily="2" charset="-122"/>
              </a:rPr>
              <a:t>数字例子</a:t>
            </a:r>
            <a:endParaRPr lang="en-US" altLang="zh-CN" sz="2000" dirty="0">
              <a:solidFill>
                <a:srgbClr val="0070C0"/>
              </a:solidFill>
              <a:latin typeface="宋体" pitchFamily="2" charset="-122"/>
              <a:ea typeface="宋体" pitchFamily="2" charset="-122"/>
            </a:endParaRPr>
          </a:p>
          <a:p>
            <a:pPr lvl="2">
              <a:lnSpc>
                <a:spcPct val="90000"/>
              </a:lnSpc>
            </a:pPr>
            <a:r>
              <a:rPr lang="zh-CN" altLang="en-US" sz="2000" dirty="0">
                <a:solidFill>
                  <a:srgbClr val="0070C0"/>
                </a:solidFill>
                <a:latin typeface="宋体" pitchFamily="2" charset="-122"/>
                <a:ea typeface="宋体" pitchFamily="2" charset="-122"/>
              </a:rPr>
              <a:t>固定成本</a:t>
            </a:r>
            <a:r>
              <a:rPr lang="en-US" altLang="zh-CN" sz="2000" dirty="0">
                <a:solidFill>
                  <a:srgbClr val="0070C0"/>
                </a:solidFill>
                <a:latin typeface="宋体" pitchFamily="2" charset="-122"/>
                <a:ea typeface="宋体" pitchFamily="2" charset="-122"/>
              </a:rPr>
              <a:t>= $100; </a:t>
            </a:r>
            <a:r>
              <a:rPr lang="zh-CN" altLang="en-US" sz="2000" dirty="0">
                <a:solidFill>
                  <a:srgbClr val="0070C0"/>
                </a:solidFill>
                <a:latin typeface="宋体" pitchFamily="2" charset="-122"/>
                <a:ea typeface="宋体" pitchFamily="2" charset="-122"/>
              </a:rPr>
              <a:t>边际成本</a:t>
            </a:r>
            <a:r>
              <a:rPr lang="en-US" altLang="zh-CN" sz="2000" dirty="0">
                <a:solidFill>
                  <a:srgbClr val="0070C0"/>
                </a:solidFill>
                <a:latin typeface="宋体" pitchFamily="2" charset="-122"/>
                <a:ea typeface="宋体" pitchFamily="2" charset="-122"/>
              </a:rPr>
              <a:t>= $10/unit</a:t>
            </a:r>
          </a:p>
          <a:p>
            <a:pPr lvl="2">
              <a:lnSpc>
                <a:spcPct val="90000"/>
              </a:lnSpc>
            </a:pPr>
            <a:r>
              <a:rPr lang="zh-CN" altLang="en-US" sz="2000" dirty="0">
                <a:solidFill>
                  <a:srgbClr val="0070C0"/>
                </a:solidFill>
                <a:latin typeface="宋体" pitchFamily="2" charset="-122"/>
                <a:ea typeface="宋体" pitchFamily="2" charset="-122"/>
              </a:rPr>
              <a:t>本地价格</a:t>
            </a:r>
            <a:r>
              <a:rPr lang="en-US" altLang="zh-CN" sz="2000" dirty="0">
                <a:solidFill>
                  <a:srgbClr val="0070C0"/>
                </a:solidFill>
                <a:latin typeface="宋体" pitchFamily="2" charset="-122"/>
                <a:ea typeface="宋体" pitchFamily="2" charset="-122"/>
              </a:rPr>
              <a:t>= $25; </a:t>
            </a:r>
            <a:r>
              <a:rPr lang="zh-CN" altLang="en-US" sz="2000" dirty="0">
                <a:solidFill>
                  <a:srgbClr val="0070C0"/>
                </a:solidFill>
                <a:latin typeface="宋体" pitchFamily="2" charset="-122"/>
                <a:ea typeface="宋体" pitchFamily="2" charset="-122"/>
              </a:rPr>
              <a:t>本地数量</a:t>
            </a:r>
            <a:r>
              <a:rPr lang="en-US" altLang="zh-CN" sz="2000" dirty="0">
                <a:solidFill>
                  <a:srgbClr val="0070C0"/>
                </a:solidFill>
                <a:latin typeface="宋体" pitchFamily="2" charset="-122"/>
                <a:ea typeface="宋体" pitchFamily="2" charset="-122"/>
              </a:rPr>
              <a:t> = 10</a:t>
            </a:r>
          </a:p>
          <a:p>
            <a:pPr lvl="2">
              <a:lnSpc>
                <a:spcPct val="90000"/>
              </a:lnSpc>
            </a:pPr>
            <a:r>
              <a:rPr lang="zh-CN" altLang="en-US" sz="2000" dirty="0">
                <a:solidFill>
                  <a:srgbClr val="0070C0"/>
                </a:solidFill>
                <a:latin typeface="宋体" pitchFamily="2" charset="-122"/>
                <a:ea typeface="宋体" pitchFamily="2" charset="-122"/>
              </a:rPr>
              <a:t>出口价格</a:t>
            </a:r>
            <a:r>
              <a:rPr lang="en-US" altLang="zh-CN" sz="2000" dirty="0">
                <a:solidFill>
                  <a:srgbClr val="0070C0"/>
                </a:solidFill>
                <a:latin typeface="宋体" pitchFamily="2" charset="-122"/>
                <a:ea typeface="宋体" pitchFamily="2" charset="-122"/>
              </a:rPr>
              <a:t>= $15; </a:t>
            </a:r>
            <a:r>
              <a:rPr lang="zh-CN" altLang="en-US" sz="2000" dirty="0">
                <a:solidFill>
                  <a:srgbClr val="0070C0"/>
                </a:solidFill>
                <a:latin typeface="宋体" pitchFamily="2" charset="-122"/>
                <a:ea typeface="宋体" pitchFamily="2" charset="-122"/>
              </a:rPr>
              <a:t>出口数量</a:t>
            </a:r>
            <a:r>
              <a:rPr lang="en-US" altLang="zh-CN" sz="2000" dirty="0">
                <a:solidFill>
                  <a:srgbClr val="0070C0"/>
                </a:solidFill>
                <a:latin typeface="宋体" pitchFamily="2" charset="-122"/>
                <a:ea typeface="宋体" pitchFamily="2" charset="-122"/>
              </a:rPr>
              <a:t> = 10</a:t>
            </a:r>
          </a:p>
          <a:p>
            <a:pPr lvl="1">
              <a:lnSpc>
                <a:spcPct val="90000"/>
              </a:lnSpc>
            </a:pPr>
            <a:r>
              <a:rPr lang="zh-CN" altLang="en-US" sz="2000" dirty="0">
                <a:solidFill>
                  <a:srgbClr val="0070C0"/>
                </a:solidFill>
                <a:latin typeface="宋体" pitchFamily="2" charset="-122"/>
                <a:ea typeface="宋体" pitchFamily="2" charset="-122"/>
              </a:rPr>
              <a:t>本地市场利润</a:t>
            </a:r>
            <a:r>
              <a:rPr lang="en-US" altLang="zh-CN" sz="2000" dirty="0">
                <a:solidFill>
                  <a:srgbClr val="0070C0"/>
                </a:solidFill>
                <a:latin typeface="宋体" pitchFamily="2" charset="-122"/>
                <a:ea typeface="宋体" pitchFamily="2" charset="-122"/>
              </a:rPr>
              <a:t>: </a:t>
            </a:r>
          </a:p>
          <a:p>
            <a:pPr lvl="2">
              <a:lnSpc>
                <a:spcPct val="90000"/>
              </a:lnSpc>
            </a:pPr>
            <a:r>
              <a:rPr lang="en-US" altLang="zh-CN" sz="2000" dirty="0">
                <a:solidFill>
                  <a:srgbClr val="0070C0"/>
                </a:solidFill>
                <a:latin typeface="宋体" pitchFamily="2" charset="-122"/>
                <a:ea typeface="宋体" pitchFamily="2" charset="-122"/>
              </a:rPr>
              <a:t>$25(10) - $10(10) - $100 = $50</a:t>
            </a:r>
          </a:p>
          <a:p>
            <a:pPr lvl="1">
              <a:lnSpc>
                <a:spcPct val="90000"/>
              </a:lnSpc>
            </a:pPr>
            <a:r>
              <a:rPr lang="zh-CN" altLang="en-US" sz="2000" dirty="0">
                <a:solidFill>
                  <a:srgbClr val="0070C0"/>
                </a:solidFill>
                <a:latin typeface="宋体" pitchFamily="2" charset="-122"/>
                <a:ea typeface="宋体" pitchFamily="2" charset="-122"/>
              </a:rPr>
              <a:t>企业平均成本</a:t>
            </a:r>
            <a:r>
              <a:rPr lang="en-US" altLang="zh-CN" sz="2000" dirty="0">
                <a:solidFill>
                  <a:srgbClr val="0070C0"/>
                </a:solidFill>
                <a:latin typeface="宋体" pitchFamily="2" charset="-122"/>
                <a:ea typeface="宋体" pitchFamily="2" charset="-122"/>
              </a:rPr>
              <a:t>$20.</a:t>
            </a:r>
          </a:p>
          <a:p>
            <a:pPr lvl="1">
              <a:lnSpc>
                <a:spcPct val="90000"/>
              </a:lnSpc>
            </a:pPr>
            <a:r>
              <a:rPr lang="zh-CN" altLang="en-US" sz="2000" dirty="0">
                <a:solidFill>
                  <a:srgbClr val="0070C0"/>
                </a:solidFill>
                <a:latin typeface="宋体" pitchFamily="2" charset="-122"/>
                <a:ea typeface="宋体" pitchFamily="2" charset="-122"/>
              </a:rPr>
              <a:t>总利润</a:t>
            </a:r>
            <a:r>
              <a:rPr lang="en-US" altLang="zh-CN" sz="2000" dirty="0">
                <a:solidFill>
                  <a:srgbClr val="0070C0"/>
                </a:solidFill>
                <a:latin typeface="宋体" pitchFamily="2" charset="-122"/>
                <a:ea typeface="宋体" pitchFamily="2" charset="-122"/>
              </a:rPr>
              <a:t>:</a:t>
            </a:r>
          </a:p>
          <a:p>
            <a:pPr lvl="2">
              <a:lnSpc>
                <a:spcPct val="90000"/>
              </a:lnSpc>
            </a:pPr>
            <a:r>
              <a:rPr lang="en-US" altLang="zh-CN" sz="2000" dirty="0">
                <a:solidFill>
                  <a:srgbClr val="0070C0"/>
                </a:solidFill>
                <a:latin typeface="宋体" pitchFamily="2" charset="-122"/>
                <a:ea typeface="宋体" pitchFamily="2" charset="-122"/>
              </a:rPr>
              <a:t>[$25(10) + $15(10)] - $10(20) - $100 = $100</a:t>
            </a:r>
            <a:endParaRPr lang="en-US" altLang="zh-CN" sz="1000" dirty="0">
              <a:solidFill>
                <a:srgbClr val="0070C0"/>
              </a:solidFill>
              <a:latin typeface="宋体" pitchFamily="2" charset="-122"/>
              <a:ea typeface="宋体" pitchFamily="2" charset="-122"/>
            </a:endParaRPr>
          </a:p>
          <a:p>
            <a:pPr lvl="1">
              <a:lnSpc>
                <a:spcPct val="90000"/>
              </a:lnSpc>
            </a:pPr>
            <a:r>
              <a:rPr lang="zh-CN" altLang="en-US" dirty="0">
                <a:solidFill>
                  <a:srgbClr val="0070C0"/>
                </a:solidFill>
                <a:latin typeface="宋体" pitchFamily="2" charset="-122"/>
                <a:ea typeface="宋体" pitchFamily="2" charset="-122"/>
              </a:rPr>
              <a:t>关键在于出口价格高于边际成本！！！</a:t>
            </a:r>
            <a:endParaRPr lang="en-US" altLang="zh-CN" dirty="0">
              <a:solidFill>
                <a:srgbClr val="0070C0"/>
              </a:solidFill>
              <a:latin typeface="宋体" pitchFamily="2" charset="-122"/>
              <a:ea typeface="宋体" pitchFamily="2" charset="-122"/>
            </a:endParaRPr>
          </a:p>
          <a:p>
            <a:pPr lvl="1"/>
            <a:endParaRPr lang="en-US" altLang="zh-CN" dirty="0">
              <a:solidFill>
                <a:srgbClr val="0070C0"/>
              </a:solidFill>
              <a:latin typeface="宋体" pitchFamily="2" charset="-122"/>
              <a:ea typeface="宋体" pitchFamily="2" charset="-122"/>
            </a:endParaRPr>
          </a:p>
          <a:p>
            <a:pPr lvl="1"/>
            <a:endParaRPr lang="en-US" altLang="zh-CN" dirty="0">
              <a:solidFill>
                <a:srgbClr val="0070C0"/>
              </a:solidFill>
              <a:latin typeface="宋体" pitchFamily="2" charset="-122"/>
              <a:ea typeface="宋体"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98307" name="Rectangle 3"/>
          <p:cNvSpPr>
            <a:spLocks noGrp="1" noChangeArrowheads="1"/>
          </p:cNvSpPr>
          <p:nvPr>
            <p:ph type="body" idx="1"/>
          </p:nvPr>
        </p:nvSpPr>
        <p:spPr>
          <a:xfrm>
            <a:off x="685800" y="1752600"/>
            <a:ext cx="7772400" cy="4114800"/>
          </a:xfrm>
        </p:spPr>
        <p:txBody>
          <a:bodyPr/>
          <a:lstStyle/>
          <a:p>
            <a:r>
              <a:rPr lang="zh-CN" altLang="en-US" dirty="0">
                <a:solidFill>
                  <a:srgbClr val="0070C0"/>
                </a:solidFill>
                <a:latin typeface="宋体" pitchFamily="2" charset="-122"/>
                <a:ea typeface="宋体" pitchFamily="2" charset="-122"/>
              </a:rPr>
              <a:t>相互倾销</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一个数字例子</a:t>
            </a:r>
            <a:endParaRPr lang="en-US" altLang="zh-CN" dirty="0">
              <a:solidFill>
                <a:srgbClr val="0070C0"/>
              </a:solidFill>
              <a:latin typeface="宋体" pitchFamily="2" charset="-122"/>
              <a:ea typeface="宋体" pitchFamily="2" charset="-122"/>
            </a:endParaRPr>
          </a:p>
          <a:p>
            <a:pPr lvl="1"/>
            <a:r>
              <a:rPr lang="zh-CN" altLang="en-US" dirty="0">
                <a:solidFill>
                  <a:srgbClr val="0070C0"/>
                </a:solidFill>
                <a:latin typeface="宋体" pitchFamily="2" charset="-122"/>
                <a:ea typeface="宋体" pitchFamily="2" charset="-122"/>
              </a:rPr>
              <a:t>假设母国和外国有共同的需求曲线</a:t>
            </a:r>
            <a:r>
              <a:rPr lang="en-US" altLang="zh-CN" dirty="0">
                <a:solidFill>
                  <a:srgbClr val="0070C0"/>
                </a:solidFill>
                <a:latin typeface="宋体" pitchFamily="2" charset="-122"/>
                <a:ea typeface="宋体" pitchFamily="2" charset="-122"/>
              </a:rPr>
              <a:t>:</a:t>
            </a:r>
          </a:p>
          <a:p>
            <a:pPr lvl="2"/>
            <a:r>
              <a:rPr lang="en-US" altLang="zh-CN" dirty="0">
                <a:solidFill>
                  <a:srgbClr val="0070C0"/>
                </a:solidFill>
                <a:latin typeface="宋体" pitchFamily="2" charset="-122"/>
                <a:ea typeface="宋体" pitchFamily="2" charset="-122"/>
              </a:rPr>
              <a:t> P = 100 – Q</a:t>
            </a:r>
            <a:endParaRPr lang="en-US" altLang="zh-CN" sz="1000" dirty="0">
              <a:solidFill>
                <a:srgbClr val="0070C0"/>
              </a:solidFill>
              <a:latin typeface="宋体" pitchFamily="2" charset="-122"/>
              <a:ea typeface="宋体" pitchFamily="2" charset="-122"/>
            </a:endParaRPr>
          </a:p>
          <a:p>
            <a:pPr lvl="2"/>
            <a:r>
              <a:rPr lang="en-US" altLang="zh-CN" dirty="0">
                <a:solidFill>
                  <a:srgbClr val="0070C0"/>
                </a:solidFill>
                <a:latin typeface="宋体" pitchFamily="2" charset="-122"/>
                <a:ea typeface="宋体" pitchFamily="2" charset="-122"/>
              </a:rPr>
              <a:t>MR = 100 – 2Q</a:t>
            </a:r>
          </a:p>
          <a:p>
            <a:pPr lvl="2"/>
            <a:r>
              <a:rPr lang="en-US" altLang="zh-CN" dirty="0">
                <a:solidFill>
                  <a:srgbClr val="0070C0"/>
                </a:solidFill>
                <a:latin typeface="宋体" pitchFamily="2" charset="-122"/>
                <a:ea typeface="宋体" pitchFamily="2" charset="-122"/>
              </a:rPr>
              <a:t>MC = $20/unit.</a:t>
            </a:r>
          </a:p>
          <a:p>
            <a:pPr lvl="2"/>
            <a:r>
              <a:rPr lang="zh-CN" altLang="en-US" dirty="0">
                <a:solidFill>
                  <a:srgbClr val="0070C0"/>
                </a:solidFill>
                <a:latin typeface="宋体" pitchFamily="2" charset="-122"/>
                <a:ea typeface="宋体" pitchFamily="2" charset="-122"/>
              </a:rPr>
              <a:t>无贸易均衡时，</a:t>
            </a:r>
            <a:r>
              <a:rPr lang="en-US" altLang="zh-CN" dirty="0">
                <a:solidFill>
                  <a:srgbClr val="0070C0"/>
                </a:solidFill>
                <a:latin typeface="宋体" pitchFamily="2" charset="-122"/>
                <a:ea typeface="宋体" pitchFamily="2" charset="-122"/>
              </a:rPr>
              <a:t>Q = 40 and P = $60</a:t>
            </a:r>
            <a:endParaRPr lang="el-GR" altLang="zh-CN" dirty="0">
              <a:solidFill>
                <a:srgbClr val="0070C0"/>
              </a:solidFill>
              <a:ea typeface="宋体" pitchFamily="2" charset="-122"/>
            </a:endParaRPr>
          </a:p>
          <a:p>
            <a:pPr lvl="2"/>
            <a:endParaRPr lang="en-US" altLang="zh-CN" dirty="0">
              <a:solidFill>
                <a:srgbClr val="0070C0"/>
              </a:solidFill>
              <a:latin typeface="宋体" pitchFamily="2" charset="-122"/>
              <a:ea typeface="宋体" pitchFamily="2" charset="-122"/>
            </a:endParaRPr>
          </a:p>
          <a:p>
            <a:pPr lvl="1"/>
            <a:endParaRPr lang="en-US" altLang="zh-CN" sz="1400" dirty="0">
              <a:solidFill>
                <a:srgbClr val="0070C0"/>
              </a:solidFill>
              <a:latin typeface="宋体" pitchFamily="2" charset="-122"/>
              <a:ea typeface="宋体" pitchFamily="2"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Line 5"/>
          <p:cNvSpPr>
            <a:spLocks noChangeShapeType="1"/>
          </p:cNvSpPr>
          <p:nvPr/>
        </p:nvSpPr>
        <p:spPr bwMode="auto">
          <a:xfrm>
            <a:off x="1528763" y="2549525"/>
            <a:ext cx="0" cy="3417888"/>
          </a:xfrm>
          <a:prstGeom prst="line">
            <a:avLst/>
          </a:prstGeom>
          <a:noFill/>
          <a:ln w="19050">
            <a:solidFill>
              <a:schemeClr val="tx1"/>
            </a:solidFill>
            <a:round/>
            <a:headEnd/>
            <a:tailEnd/>
          </a:ln>
          <a:effectLst/>
        </p:spPr>
        <p:txBody>
          <a:bodyPr/>
          <a:lstStyle/>
          <a:p>
            <a:endParaRPr lang="zh-CN" altLang="en-US"/>
          </a:p>
        </p:txBody>
      </p:sp>
      <p:sp>
        <p:nvSpPr>
          <p:cNvPr id="111622" name="Line 6"/>
          <p:cNvSpPr>
            <a:spLocks noChangeShapeType="1"/>
          </p:cNvSpPr>
          <p:nvPr/>
        </p:nvSpPr>
        <p:spPr bwMode="auto">
          <a:xfrm>
            <a:off x="1517650" y="5967413"/>
            <a:ext cx="3155950" cy="0"/>
          </a:xfrm>
          <a:prstGeom prst="line">
            <a:avLst/>
          </a:prstGeom>
          <a:noFill/>
          <a:ln w="19050">
            <a:solidFill>
              <a:schemeClr val="tx1"/>
            </a:solidFill>
            <a:round/>
            <a:headEnd/>
            <a:tailEnd/>
          </a:ln>
          <a:effectLst/>
        </p:spPr>
        <p:txBody>
          <a:bodyPr/>
          <a:lstStyle/>
          <a:p>
            <a:endParaRPr lang="zh-CN" altLang="en-US"/>
          </a:p>
        </p:txBody>
      </p:sp>
      <p:sp>
        <p:nvSpPr>
          <p:cNvPr id="111623" name="Line 7"/>
          <p:cNvSpPr>
            <a:spLocks noChangeShapeType="1"/>
          </p:cNvSpPr>
          <p:nvPr/>
        </p:nvSpPr>
        <p:spPr bwMode="auto">
          <a:xfrm>
            <a:off x="1538288" y="2865438"/>
            <a:ext cx="2220912" cy="2667000"/>
          </a:xfrm>
          <a:prstGeom prst="line">
            <a:avLst/>
          </a:prstGeom>
          <a:noFill/>
          <a:ln w="28575">
            <a:solidFill>
              <a:schemeClr val="tx2"/>
            </a:solidFill>
            <a:round/>
            <a:headEnd/>
            <a:tailEnd/>
          </a:ln>
          <a:effectLst/>
        </p:spPr>
        <p:txBody>
          <a:bodyPr/>
          <a:lstStyle/>
          <a:p>
            <a:endParaRPr lang="zh-CN" altLang="en-US"/>
          </a:p>
        </p:txBody>
      </p:sp>
      <p:sp>
        <p:nvSpPr>
          <p:cNvPr id="111624" name="Line 8"/>
          <p:cNvSpPr>
            <a:spLocks noChangeShapeType="1"/>
          </p:cNvSpPr>
          <p:nvPr/>
        </p:nvSpPr>
        <p:spPr bwMode="auto">
          <a:xfrm>
            <a:off x="1528763" y="2865438"/>
            <a:ext cx="1087437" cy="2873375"/>
          </a:xfrm>
          <a:prstGeom prst="line">
            <a:avLst/>
          </a:prstGeom>
          <a:noFill/>
          <a:ln w="28575">
            <a:solidFill>
              <a:srgbClr val="CC0000"/>
            </a:solidFill>
            <a:round/>
            <a:headEnd/>
            <a:tailEnd/>
          </a:ln>
          <a:effectLst/>
        </p:spPr>
        <p:txBody>
          <a:bodyPr/>
          <a:lstStyle/>
          <a:p>
            <a:endParaRPr lang="zh-CN" altLang="en-US"/>
          </a:p>
        </p:txBody>
      </p:sp>
      <p:sp>
        <p:nvSpPr>
          <p:cNvPr id="111627" name="Line 11"/>
          <p:cNvSpPr>
            <a:spLocks noChangeShapeType="1"/>
          </p:cNvSpPr>
          <p:nvPr/>
        </p:nvSpPr>
        <p:spPr bwMode="auto">
          <a:xfrm>
            <a:off x="5243513" y="2560638"/>
            <a:ext cx="0" cy="3417887"/>
          </a:xfrm>
          <a:prstGeom prst="line">
            <a:avLst/>
          </a:prstGeom>
          <a:noFill/>
          <a:ln w="19050">
            <a:solidFill>
              <a:schemeClr val="tx1"/>
            </a:solidFill>
            <a:round/>
            <a:headEnd/>
            <a:tailEnd/>
          </a:ln>
          <a:effectLst/>
        </p:spPr>
        <p:txBody>
          <a:bodyPr/>
          <a:lstStyle/>
          <a:p>
            <a:endParaRPr lang="zh-CN" altLang="en-US"/>
          </a:p>
        </p:txBody>
      </p:sp>
      <p:sp>
        <p:nvSpPr>
          <p:cNvPr id="111628" name="Line 12"/>
          <p:cNvSpPr>
            <a:spLocks noChangeShapeType="1"/>
          </p:cNvSpPr>
          <p:nvPr/>
        </p:nvSpPr>
        <p:spPr bwMode="auto">
          <a:xfrm>
            <a:off x="5232400" y="5978525"/>
            <a:ext cx="3155950" cy="0"/>
          </a:xfrm>
          <a:prstGeom prst="line">
            <a:avLst/>
          </a:prstGeom>
          <a:noFill/>
          <a:ln w="19050">
            <a:solidFill>
              <a:schemeClr val="tx1"/>
            </a:solidFill>
            <a:round/>
            <a:headEnd/>
            <a:tailEnd/>
          </a:ln>
          <a:effectLst/>
        </p:spPr>
        <p:txBody>
          <a:bodyPr/>
          <a:lstStyle/>
          <a:p>
            <a:endParaRPr lang="zh-CN" altLang="en-US"/>
          </a:p>
        </p:txBody>
      </p:sp>
      <p:sp>
        <p:nvSpPr>
          <p:cNvPr id="111629" name="Line 13"/>
          <p:cNvSpPr>
            <a:spLocks noChangeShapeType="1"/>
          </p:cNvSpPr>
          <p:nvPr/>
        </p:nvSpPr>
        <p:spPr bwMode="auto">
          <a:xfrm>
            <a:off x="5253038" y="2876550"/>
            <a:ext cx="2220912" cy="2667000"/>
          </a:xfrm>
          <a:prstGeom prst="line">
            <a:avLst/>
          </a:prstGeom>
          <a:noFill/>
          <a:ln w="28575">
            <a:solidFill>
              <a:schemeClr val="tx2"/>
            </a:solidFill>
            <a:round/>
            <a:headEnd/>
            <a:tailEnd/>
          </a:ln>
          <a:effectLst/>
        </p:spPr>
        <p:txBody>
          <a:bodyPr/>
          <a:lstStyle/>
          <a:p>
            <a:endParaRPr lang="zh-CN" altLang="en-US"/>
          </a:p>
        </p:txBody>
      </p:sp>
      <p:sp>
        <p:nvSpPr>
          <p:cNvPr id="111630" name="Line 14"/>
          <p:cNvSpPr>
            <a:spLocks noChangeShapeType="1"/>
          </p:cNvSpPr>
          <p:nvPr/>
        </p:nvSpPr>
        <p:spPr bwMode="auto">
          <a:xfrm>
            <a:off x="5243513" y="2876550"/>
            <a:ext cx="1087437" cy="2873375"/>
          </a:xfrm>
          <a:prstGeom prst="line">
            <a:avLst/>
          </a:prstGeom>
          <a:noFill/>
          <a:ln w="28575">
            <a:solidFill>
              <a:srgbClr val="CC0000"/>
            </a:solidFill>
            <a:round/>
            <a:headEnd/>
            <a:tailEnd/>
          </a:ln>
          <a:effectLst/>
        </p:spPr>
        <p:txBody>
          <a:bodyPr/>
          <a:lstStyle/>
          <a:p>
            <a:endParaRPr lang="zh-CN" altLang="en-US"/>
          </a:p>
        </p:txBody>
      </p:sp>
      <p:sp>
        <p:nvSpPr>
          <p:cNvPr id="111631" name="Text Box 15"/>
          <p:cNvSpPr txBox="1">
            <a:spLocks noChangeArrowheads="1"/>
          </p:cNvSpPr>
          <p:nvPr/>
        </p:nvSpPr>
        <p:spPr bwMode="auto">
          <a:xfrm>
            <a:off x="2366963" y="2332038"/>
            <a:ext cx="1208087" cy="336550"/>
          </a:xfrm>
          <a:prstGeom prst="rect">
            <a:avLst/>
          </a:prstGeom>
          <a:noFill/>
          <a:ln w="9525">
            <a:noFill/>
            <a:miter lim="800000"/>
            <a:headEnd/>
            <a:tailEnd/>
          </a:ln>
          <a:effectLst/>
        </p:spPr>
        <p:txBody>
          <a:bodyPr>
            <a:spAutoFit/>
          </a:bodyPr>
          <a:lstStyle/>
          <a:p>
            <a:r>
              <a:rPr lang="en-US" altLang="zh-CN" sz="1600" b="0">
                <a:ea typeface="宋体" pitchFamily="2" charset="-122"/>
              </a:rPr>
              <a:t>(a) Home</a:t>
            </a:r>
          </a:p>
        </p:txBody>
      </p:sp>
      <p:sp>
        <p:nvSpPr>
          <p:cNvPr id="111632" name="Text Box 16"/>
          <p:cNvSpPr txBox="1">
            <a:spLocks noChangeArrowheads="1"/>
          </p:cNvSpPr>
          <p:nvPr/>
        </p:nvSpPr>
        <p:spPr bwMode="auto">
          <a:xfrm>
            <a:off x="6426200" y="2311400"/>
            <a:ext cx="1208088" cy="336550"/>
          </a:xfrm>
          <a:prstGeom prst="rect">
            <a:avLst/>
          </a:prstGeom>
          <a:noFill/>
          <a:ln w="9525">
            <a:noFill/>
            <a:miter lim="800000"/>
            <a:headEnd/>
            <a:tailEnd/>
          </a:ln>
          <a:effectLst/>
        </p:spPr>
        <p:txBody>
          <a:bodyPr>
            <a:spAutoFit/>
          </a:bodyPr>
          <a:lstStyle/>
          <a:p>
            <a:r>
              <a:rPr lang="en-US" altLang="zh-CN" sz="1600" b="0">
                <a:ea typeface="宋体" pitchFamily="2" charset="-122"/>
              </a:rPr>
              <a:t>(b) Foreign</a:t>
            </a:r>
          </a:p>
        </p:txBody>
      </p:sp>
      <p:sp>
        <p:nvSpPr>
          <p:cNvPr id="111634" name="Text Box 18"/>
          <p:cNvSpPr txBox="1">
            <a:spLocks noChangeArrowheads="1"/>
          </p:cNvSpPr>
          <p:nvPr/>
        </p:nvSpPr>
        <p:spPr bwMode="auto">
          <a:xfrm>
            <a:off x="4184650" y="5969000"/>
            <a:ext cx="650875"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Quantity</a:t>
            </a:r>
          </a:p>
        </p:txBody>
      </p:sp>
      <p:sp>
        <p:nvSpPr>
          <p:cNvPr id="111635" name="Text Box 19"/>
          <p:cNvSpPr txBox="1">
            <a:spLocks noChangeArrowheads="1"/>
          </p:cNvSpPr>
          <p:nvPr/>
        </p:nvSpPr>
        <p:spPr bwMode="auto">
          <a:xfrm>
            <a:off x="7916863" y="5978525"/>
            <a:ext cx="71755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Quantity</a:t>
            </a:r>
          </a:p>
        </p:txBody>
      </p:sp>
      <p:sp>
        <p:nvSpPr>
          <p:cNvPr id="111636" name="Text Box 20"/>
          <p:cNvSpPr txBox="1">
            <a:spLocks noChangeArrowheads="1"/>
          </p:cNvSpPr>
          <p:nvPr/>
        </p:nvSpPr>
        <p:spPr bwMode="auto">
          <a:xfrm>
            <a:off x="1103313" y="2516188"/>
            <a:ext cx="44608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Price</a:t>
            </a:r>
          </a:p>
        </p:txBody>
      </p:sp>
      <p:sp>
        <p:nvSpPr>
          <p:cNvPr id="111637" name="Text Box 21"/>
          <p:cNvSpPr txBox="1">
            <a:spLocks noChangeArrowheads="1"/>
          </p:cNvSpPr>
          <p:nvPr/>
        </p:nvSpPr>
        <p:spPr bwMode="auto">
          <a:xfrm>
            <a:off x="4837113" y="2517775"/>
            <a:ext cx="446087"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Price</a:t>
            </a:r>
          </a:p>
        </p:txBody>
      </p:sp>
      <p:sp>
        <p:nvSpPr>
          <p:cNvPr id="111638" name="Text Box 22"/>
          <p:cNvSpPr txBox="1">
            <a:spLocks noChangeArrowheads="1"/>
          </p:cNvSpPr>
          <p:nvPr/>
        </p:nvSpPr>
        <p:spPr bwMode="auto">
          <a:xfrm>
            <a:off x="3803650" y="5487988"/>
            <a:ext cx="173038"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D</a:t>
            </a:r>
          </a:p>
        </p:txBody>
      </p:sp>
      <p:sp>
        <p:nvSpPr>
          <p:cNvPr id="111639" name="Text Box 23"/>
          <p:cNvSpPr txBox="1">
            <a:spLocks noChangeArrowheads="1"/>
          </p:cNvSpPr>
          <p:nvPr/>
        </p:nvSpPr>
        <p:spPr bwMode="auto">
          <a:xfrm>
            <a:off x="2659063" y="5629275"/>
            <a:ext cx="30480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MR</a:t>
            </a:r>
          </a:p>
        </p:txBody>
      </p:sp>
      <p:sp>
        <p:nvSpPr>
          <p:cNvPr id="111640" name="Text Box 24"/>
          <p:cNvSpPr txBox="1">
            <a:spLocks noChangeArrowheads="1"/>
          </p:cNvSpPr>
          <p:nvPr/>
        </p:nvSpPr>
        <p:spPr bwMode="auto">
          <a:xfrm>
            <a:off x="7546975" y="5510213"/>
            <a:ext cx="207963"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D*</a:t>
            </a:r>
          </a:p>
        </p:txBody>
      </p:sp>
      <p:sp>
        <p:nvSpPr>
          <p:cNvPr id="111641" name="Text Box 25"/>
          <p:cNvSpPr txBox="1">
            <a:spLocks noChangeArrowheads="1"/>
          </p:cNvSpPr>
          <p:nvPr/>
        </p:nvSpPr>
        <p:spPr bwMode="auto">
          <a:xfrm>
            <a:off x="6383338" y="5673725"/>
            <a:ext cx="306387"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MR*</a:t>
            </a:r>
          </a:p>
        </p:txBody>
      </p:sp>
      <p:sp>
        <p:nvSpPr>
          <p:cNvPr id="111642" name="Text Box 26"/>
          <p:cNvSpPr txBox="1">
            <a:spLocks noChangeArrowheads="1"/>
          </p:cNvSpPr>
          <p:nvPr/>
        </p:nvSpPr>
        <p:spPr bwMode="auto">
          <a:xfrm>
            <a:off x="1222375" y="4911725"/>
            <a:ext cx="33655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$20</a:t>
            </a:r>
          </a:p>
        </p:txBody>
      </p:sp>
      <p:sp>
        <p:nvSpPr>
          <p:cNvPr id="111643" name="Text Box 27"/>
          <p:cNvSpPr txBox="1">
            <a:spLocks noChangeArrowheads="1"/>
          </p:cNvSpPr>
          <p:nvPr/>
        </p:nvSpPr>
        <p:spPr bwMode="auto">
          <a:xfrm>
            <a:off x="1222375" y="3746500"/>
            <a:ext cx="325438"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$60</a:t>
            </a:r>
          </a:p>
        </p:txBody>
      </p:sp>
      <p:sp>
        <p:nvSpPr>
          <p:cNvPr id="111644" name="Text Box 28"/>
          <p:cNvSpPr txBox="1">
            <a:spLocks noChangeArrowheads="1"/>
          </p:cNvSpPr>
          <p:nvPr/>
        </p:nvSpPr>
        <p:spPr bwMode="auto">
          <a:xfrm>
            <a:off x="2409825" y="3649663"/>
            <a:ext cx="185738"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A</a:t>
            </a:r>
          </a:p>
        </p:txBody>
      </p:sp>
      <p:sp>
        <p:nvSpPr>
          <p:cNvPr id="111645" name="Text Box 29"/>
          <p:cNvSpPr txBox="1">
            <a:spLocks noChangeArrowheads="1"/>
          </p:cNvSpPr>
          <p:nvPr/>
        </p:nvSpPr>
        <p:spPr bwMode="auto">
          <a:xfrm>
            <a:off x="6100763" y="3649663"/>
            <a:ext cx="18573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A*</a:t>
            </a:r>
          </a:p>
        </p:txBody>
      </p:sp>
      <p:sp>
        <p:nvSpPr>
          <p:cNvPr id="111646" name="Text Box 30"/>
          <p:cNvSpPr txBox="1">
            <a:spLocks noChangeArrowheads="1"/>
          </p:cNvSpPr>
          <p:nvPr/>
        </p:nvSpPr>
        <p:spPr bwMode="auto">
          <a:xfrm>
            <a:off x="2268538" y="5989638"/>
            <a:ext cx="18573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40</a:t>
            </a:r>
          </a:p>
        </p:txBody>
      </p:sp>
      <p:sp>
        <p:nvSpPr>
          <p:cNvPr id="111647" name="Text Box 31"/>
          <p:cNvSpPr txBox="1">
            <a:spLocks noChangeArrowheads="1"/>
          </p:cNvSpPr>
          <p:nvPr/>
        </p:nvSpPr>
        <p:spPr bwMode="auto">
          <a:xfrm>
            <a:off x="5967413" y="6000750"/>
            <a:ext cx="185737"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40</a:t>
            </a:r>
          </a:p>
        </p:txBody>
      </p:sp>
      <p:sp>
        <p:nvSpPr>
          <p:cNvPr id="111648" name="Text Box 32"/>
          <p:cNvSpPr txBox="1">
            <a:spLocks noChangeArrowheads="1"/>
          </p:cNvSpPr>
          <p:nvPr/>
        </p:nvSpPr>
        <p:spPr bwMode="auto">
          <a:xfrm>
            <a:off x="8286750" y="4913313"/>
            <a:ext cx="284163"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MC</a:t>
            </a:r>
          </a:p>
        </p:txBody>
      </p:sp>
      <p:sp>
        <p:nvSpPr>
          <p:cNvPr id="111649" name="Line 33"/>
          <p:cNvSpPr>
            <a:spLocks noChangeShapeType="1"/>
          </p:cNvSpPr>
          <p:nvPr/>
        </p:nvSpPr>
        <p:spPr bwMode="auto">
          <a:xfrm>
            <a:off x="1517650" y="5010150"/>
            <a:ext cx="6726238" cy="0"/>
          </a:xfrm>
          <a:prstGeom prst="line">
            <a:avLst/>
          </a:prstGeom>
          <a:noFill/>
          <a:ln w="28575">
            <a:solidFill>
              <a:srgbClr val="CC0000"/>
            </a:solidFill>
            <a:round/>
            <a:headEnd/>
            <a:tailEnd/>
          </a:ln>
          <a:effectLst/>
        </p:spPr>
        <p:txBody>
          <a:bodyPr/>
          <a:lstStyle/>
          <a:p>
            <a:endParaRPr lang="zh-CN" altLang="en-US"/>
          </a:p>
        </p:txBody>
      </p:sp>
      <p:sp>
        <p:nvSpPr>
          <p:cNvPr id="111650" name="Text Box 34"/>
          <p:cNvSpPr txBox="1">
            <a:spLocks noChangeArrowheads="1"/>
          </p:cNvSpPr>
          <p:nvPr/>
        </p:nvSpPr>
        <p:spPr bwMode="auto">
          <a:xfrm>
            <a:off x="2735263" y="2986088"/>
            <a:ext cx="1035050" cy="547687"/>
          </a:xfrm>
          <a:prstGeom prst="rect">
            <a:avLst/>
          </a:prstGeom>
          <a:noFill/>
          <a:ln w="9525">
            <a:noFill/>
            <a:miter lim="800000"/>
            <a:headEnd/>
            <a:tailEnd/>
          </a:ln>
          <a:effectLst/>
        </p:spPr>
        <p:txBody>
          <a:bodyPr lIns="0" tIns="0" rIns="0" bIns="0">
            <a:spAutoFit/>
          </a:bodyPr>
          <a:lstStyle/>
          <a:p>
            <a:r>
              <a:rPr lang="en-US" altLang="zh-CN" sz="1200" b="0" dirty="0">
                <a:ea typeface="宋体" pitchFamily="2" charset="-122"/>
              </a:rPr>
              <a:t>No-trade monopoly equilibrium</a:t>
            </a:r>
          </a:p>
        </p:txBody>
      </p:sp>
      <p:sp>
        <p:nvSpPr>
          <p:cNvPr id="111651" name="Text Box 35"/>
          <p:cNvSpPr txBox="1">
            <a:spLocks noChangeArrowheads="1"/>
          </p:cNvSpPr>
          <p:nvPr/>
        </p:nvSpPr>
        <p:spPr bwMode="auto">
          <a:xfrm>
            <a:off x="6426200" y="2949575"/>
            <a:ext cx="1035050" cy="547688"/>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No-trade monopoly equilibrium</a:t>
            </a:r>
          </a:p>
        </p:txBody>
      </p:sp>
      <p:grpSp>
        <p:nvGrpSpPr>
          <p:cNvPr id="2" name="Group 38"/>
          <p:cNvGrpSpPr>
            <a:grpSpLocks/>
          </p:cNvGrpSpPr>
          <p:nvPr/>
        </p:nvGrpSpPr>
        <p:grpSpPr bwMode="auto">
          <a:xfrm>
            <a:off x="1549400" y="3844925"/>
            <a:ext cx="806450" cy="2122488"/>
            <a:chOff x="850" y="2009"/>
            <a:chExt cx="508" cy="1337"/>
          </a:xfrm>
        </p:grpSpPr>
        <p:sp>
          <p:nvSpPr>
            <p:cNvPr id="111652" name="Line 36"/>
            <p:cNvSpPr>
              <a:spLocks noChangeShapeType="1"/>
            </p:cNvSpPr>
            <p:nvPr/>
          </p:nvSpPr>
          <p:spPr bwMode="auto">
            <a:xfrm>
              <a:off x="1344" y="2009"/>
              <a:ext cx="14" cy="1337"/>
            </a:xfrm>
            <a:prstGeom prst="line">
              <a:avLst/>
            </a:prstGeom>
            <a:noFill/>
            <a:ln w="19050">
              <a:solidFill>
                <a:schemeClr val="tx1"/>
              </a:solidFill>
              <a:prstDash val="dash"/>
              <a:round/>
              <a:headEnd/>
              <a:tailEnd/>
            </a:ln>
            <a:effectLst/>
          </p:spPr>
          <p:txBody>
            <a:bodyPr/>
            <a:lstStyle/>
            <a:p>
              <a:endParaRPr lang="zh-CN" altLang="en-US"/>
            </a:p>
          </p:txBody>
        </p:sp>
        <p:sp>
          <p:nvSpPr>
            <p:cNvPr id="111653" name="Line 37"/>
            <p:cNvSpPr>
              <a:spLocks noChangeShapeType="1"/>
            </p:cNvSpPr>
            <p:nvPr/>
          </p:nvSpPr>
          <p:spPr bwMode="auto">
            <a:xfrm flipH="1">
              <a:off x="850" y="2010"/>
              <a:ext cx="473" cy="0"/>
            </a:xfrm>
            <a:prstGeom prst="line">
              <a:avLst/>
            </a:prstGeom>
            <a:noFill/>
            <a:ln w="19050">
              <a:solidFill>
                <a:schemeClr val="tx1"/>
              </a:solidFill>
              <a:prstDash val="dash"/>
              <a:round/>
              <a:headEnd/>
              <a:tailEnd/>
            </a:ln>
            <a:effectLst/>
          </p:spPr>
          <p:txBody>
            <a:bodyPr/>
            <a:lstStyle/>
            <a:p>
              <a:endParaRPr lang="zh-CN" altLang="en-US"/>
            </a:p>
          </p:txBody>
        </p:sp>
      </p:grpSp>
      <p:sp>
        <p:nvSpPr>
          <p:cNvPr id="111656" name="Line 40"/>
          <p:cNvSpPr>
            <a:spLocks noChangeShapeType="1"/>
          </p:cNvSpPr>
          <p:nvPr/>
        </p:nvSpPr>
        <p:spPr bwMode="auto">
          <a:xfrm>
            <a:off x="6045200" y="3844925"/>
            <a:ext cx="22225" cy="2122488"/>
          </a:xfrm>
          <a:prstGeom prst="line">
            <a:avLst/>
          </a:prstGeom>
          <a:noFill/>
          <a:ln w="19050">
            <a:solidFill>
              <a:schemeClr val="tx1"/>
            </a:solidFill>
            <a:prstDash val="dash"/>
            <a:round/>
            <a:headEnd/>
            <a:tailEnd/>
          </a:ln>
          <a:effectLst/>
        </p:spPr>
        <p:txBody>
          <a:bodyPr/>
          <a:lstStyle/>
          <a:p>
            <a:endParaRPr lang="zh-CN" altLang="en-US"/>
          </a:p>
        </p:txBody>
      </p:sp>
      <p:sp>
        <p:nvSpPr>
          <p:cNvPr id="111657" name="Line 41"/>
          <p:cNvSpPr>
            <a:spLocks noChangeShapeType="1"/>
          </p:cNvSpPr>
          <p:nvPr/>
        </p:nvSpPr>
        <p:spPr bwMode="auto">
          <a:xfrm flipH="1">
            <a:off x="2333625" y="3846513"/>
            <a:ext cx="3678238" cy="0"/>
          </a:xfrm>
          <a:prstGeom prst="line">
            <a:avLst/>
          </a:prstGeom>
          <a:noFill/>
          <a:ln w="19050">
            <a:solidFill>
              <a:schemeClr val="tx1"/>
            </a:solidFill>
            <a:prstDash val="dash"/>
            <a:round/>
            <a:headEnd/>
            <a:tailEnd/>
          </a:ln>
          <a:effectLst/>
        </p:spPr>
        <p:txBody>
          <a:bodyPr/>
          <a:lstStyle/>
          <a:p>
            <a:endParaRPr lang="zh-CN" altLang="en-US"/>
          </a:p>
        </p:txBody>
      </p:sp>
      <p:sp>
        <p:nvSpPr>
          <p:cNvPr id="111658" name="Oval 42"/>
          <p:cNvSpPr>
            <a:spLocks noChangeArrowheads="1"/>
          </p:cNvSpPr>
          <p:nvPr/>
        </p:nvSpPr>
        <p:spPr bwMode="auto">
          <a:xfrm>
            <a:off x="2290763" y="3800475"/>
            <a:ext cx="88900" cy="88900"/>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1659" name="Oval 43"/>
          <p:cNvSpPr>
            <a:spLocks noChangeArrowheads="1"/>
          </p:cNvSpPr>
          <p:nvPr/>
        </p:nvSpPr>
        <p:spPr bwMode="auto">
          <a:xfrm>
            <a:off x="6013450" y="3811588"/>
            <a:ext cx="88900" cy="88900"/>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1661" name="Line 45"/>
          <p:cNvSpPr>
            <a:spLocks noChangeShapeType="1"/>
          </p:cNvSpPr>
          <p:nvPr/>
        </p:nvSpPr>
        <p:spPr bwMode="auto">
          <a:xfrm flipH="1">
            <a:off x="2452688" y="3322638"/>
            <a:ext cx="228600" cy="293687"/>
          </a:xfrm>
          <a:prstGeom prst="line">
            <a:avLst/>
          </a:prstGeom>
          <a:noFill/>
          <a:ln w="9525">
            <a:solidFill>
              <a:schemeClr val="tx1"/>
            </a:solidFill>
            <a:round/>
            <a:headEnd/>
            <a:tailEnd type="triangle" w="med" len="med"/>
          </a:ln>
          <a:effectLst/>
        </p:spPr>
        <p:txBody>
          <a:bodyPr/>
          <a:lstStyle/>
          <a:p>
            <a:endParaRPr lang="zh-CN" altLang="en-US"/>
          </a:p>
        </p:txBody>
      </p:sp>
      <p:sp>
        <p:nvSpPr>
          <p:cNvPr id="111665" name="Line 49"/>
          <p:cNvSpPr>
            <a:spLocks noChangeShapeType="1"/>
          </p:cNvSpPr>
          <p:nvPr/>
        </p:nvSpPr>
        <p:spPr bwMode="auto">
          <a:xfrm flipH="1">
            <a:off x="6143625" y="3322638"/>
            <a:ext cx="228600" cy="293687"/>
          </a:xfrm>
          <a:prstGeom prst="line">
            <a:avLst/>
          </a:prstGeom>
          <a:noFill/>
          <a:ln w="9525">
            <a:solidFill>
              <a:schemeClr val="tx1"/>
            </a:solidFill>
            <a:round/>
            <a:headEnd/>
            <a:tailEnd type="triangle" w="med" len="med"/>
          </a:ln>
          <a:effectLst/>
        </p:spPr>
        <p:txBody>
          <a:bodyPr/>
          <a:lstStyle/>
          <a:p>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106499" name="Rectangle 3"/>
          <p:cNvSpPr>
            <a:spLocks noGrp="1" noChangeArrowheads="1"/>
          </p:cNvSpPr>
          <p:nvPr>
            <p:ph type="body" idx="1"/>
          </p:nvPr>
        </p:nvSpPr>
        <p:spPr>
          <a:xfrm>
            <a:off x="762000" y="1828800"/>
            <a:ext cx="7772400" cy="4114800"/>
          </a:xfrm>
        </p:spPr>
        <p:txBody>
          <a:bodyPr/>
          <a:lstStyle/>
          <a:p>
            <a:pPr lvl="1">
              <a:buFont typeface="Wingdings" pitchFamily="2" charset="2"/>
              <a:buChar char="l"/>
            </a:pPr>
            <a:r>
              <a:rPr lang="zh-CN" altLang="en-US" sz="2400" dirty="0">
                <a:solidFill>
                  <a:srgbClr val="0070C0"/>
                </a:solidFill>
                <a:latin typeface="宋体" pitchFamily="2" charset="-122"/>
                <a:ea typeface="宋体" pitchFamily="2" charset="-122"/>
              </a:rPr>
              <a:t>母国市场的贸易均衡</a:t>
            </a:r>
            <a:endParaRPr lang="en-US" altLang="zh-CN" sz="24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外国存有激励向母国出口产品，每多出口一单位产品将获得</a:t>
            </a:r>
            <a:r>
              <a:rPr lang="en-US" altLang="zh-CN" sz="2200" dirty="0">
                <a:solidFill>
                  <a:srgbClr val="0070C0"/>
                </a:solidFill>
                <a:latin typeface="宋体" pitchFamily="2" charset="-122"/>
                <a:ea typeface="宋体" pitchFamily="2" charset="-122"/>
              </a:rPr>
              <a:t>59</a:t>
            </a:r>
            <a:r>
              <a:rPr lang="zh-CN" altLang="en-US" sz="2200" dirty="0">
                <a:solidFill>
                  <a:srgbClr val="0070C0"/>
                </a:solidFill>
                <a:latin typeface="宋体" pitchFamily="2" charset="-122"/>
                <a:ea typeface="宋体" pitchFamily="2" charset="-122"/>
              </a:rPr>
              <a:t>美元；</a:t>
            </a:r>
            <a:endParaRPr lang="en-US" altLang="zh-CN" sz="22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只要</a:t>
            </a:r>
            <a:r>
              <a:rPr lang="en-US" altLang="zh-CN" sz="2200" dirty="0">
                <a:solidFill>
                  <a:srgbClr val="0070C0"/>
                </a:solidFill>
                <a:latin typeface="宋体" pitchFamily="2" charset="-122"/>
                <a:ea typeface="宋体" pitchFamily="2" charset="-122"/>
              </a:rPr>
              <a:t> MR&gt;MC</a:t>
            </a:r>
            <a:r>
              <a:rPr lang="zh-CN" altLang="en-US" sz="2200" dirty="0">
                <a:solidFill>
                  <a:srgbClr val="0070C0"/>
                </a:solidFill>
                <a:latin typeface="宋体" pitchFamily="2" charset="-122"/>
                <a:ea typeface="宋体" pitchFamily="2" charset="-122"/>
              </a:rPr>
              <a:t>，外国会一直向母国销售产品；</a:t>
            </a:r>
            <a:endParaRPr lang="en-US" altLang="zh-CN" sz="1000" dirty="0">
              <a:solidFill>
                <a:srgbClr val="0070C0"/>
              </a:solidFill>
              <a:latin typeface="宋体" pitchFamily="2" charset="-122"/>
              <a:ea typeface="宋体" pitchFamily="2" charset="-122"/>
            </a:endParaRPr>
          </a:p>
          <a:p>
            <a:pPr lvl="1"/>
            <a:endParaRPr lang="en-US" altLang="zh-CN" sz="1000" dirty="0">
              <a:solidFill>
                <a:srgbClr val="0070C0"/>
              </a:solidFill>
              <a:latin typeface="宋体" pitchFamily="2" charset="-122"/>
              <a:ea typeface="宋体" pitchFamily="2" charset="-122"/>
            </a:endParaRPr>
          </a:p>
          <a:p>
            <a:pPr lvl="1"/>
            <a:r>
              <a:rPr lang="zh-CN" altLang="en-US" sz="2200" dirty="0">
                <a:solidFill>
                  <a:srgbClr val="0070C0"/>
                </a:solidFill>
                <a:latin typeface="宋体" pitchFamily="2" charset="-122"/>
                <a:ea typeface="宋体" pitchFamily="2" charset="-122"/>
              </a:rPr>
              <a:t>假设运输成本为每单位</a:t>
            </a:r>
            <a:r>
              <a:rPr lang="en-US" altLang="zh-CN" sz="2200" dirty="0">
                <a:solidFill>
                  <a:srgbClr val="0070C0"/>
                </a:solidFill>
                <a:latin typeface="宋体" pitchFamily="2" charset="-122"/>
                <a:ea typeface="宋体" pitchFamily="2" charset="-122"/>
              </a:rPr>
              <a:t>$10 </a:t>
            </a:r>
            <a:r>
              <a:rPr lang="zh-CN" altLang="en-US" sz="2200" dirty="0">
                <a:solidFill>
                  <a:srgbClr val="0070C0"/>
                </a:solidFill>
                <a:latin typeface="宋体" pitchFamily="2" charset="-122"/>
                <a:ea typeface="宋体" pitchFamily="2" charset="-122"/>
              </a:rPr>
              <a:t>，这样均衡条件为</a:t>
            </a:r>
            <a:r>
              <a:rPr lang="en-US" altLang="zh-CN" sz="2200" dirty="0">
                <a:solidFill>
                  <a:srgbClr val="0070C0"/>
                </a:solidFill>
                <a:latin typeface="宋体" pitchFamily="2" charset="-122"/>
                <a:ea typeface="宋体" pitchFamily="2" charset="-122"/>
              </a:rPr>
              <a:t>:</a:t>
            </a:r>
          </a:p>
          <a:p>
            <a:pPr lvl="2"/>
            <a:r>
              <a:rPr lang="en-US" altLang="zh-CN" dirty="0">
                <a:solidFill>
                  <a:srgbClr val="0070C0"/>
                </a:solidFill>
                <a:latin typeface="宋体" pitchFamily="2" charset="-122"/>
                <a:ea typeface="宋体" pitchFamily="2" charset="-122"/>
              </a:rPr>
              <a:t>$20 + $10 = P – Q</a:t>
            </a:r>
            <a:r>
              <a:rPr lang="en-US" altLang="zh-CN" baseline="-25000" dirty="0">
                <a:solidFill>
                  <a:srgbClr val="0070C0"/>
                </a:solidFill>
                <a:latin typeface="宋体" pitchFamily="2" charset="-122"/>
                <a:ea typeface="宋体" pitchFamily="2" charset="-122"/>
              </a:rPr>
              <a:t>F</a:t>
            </a:r>
          </a:p>
          <a:p>
            <a:pPr lvl="2"/>
            <a:r>
              <a:rPr lang="en-US" altLang="zh-CN" dirty="0">
                <a:solidFill>
                  <a:srgbClr val="0070C0"/>
                </a:solidFill>
                <a:latin typeface="宋体" pitchFamily="2" charset="-122"/>
                <a:ea typeface="宋体" pitchFamily="2" charset="-122"/>
              </a:rPr>
              <a:t>Q</a:t>
            </a:r>
            <a:r>
              <a:rPr lang="en-US" altLang="zh-CN" baseline="-25000" dirty="0">
                <a:solidFill>
                  <a:srgbClr val="0070C0"/>
                </a:solidFill>
                <a:latin typeface="宋体" pitchFamily="2" charset="-122"/>
                <a:ea typeface="宋体" pitchFamily="2" charset="-122"/>
              </a:rPr>
              <a:t>F</a:t>
            </a:r>
            <a:r>
              <a:rPr lang="en-US" altLang="zh-CN" dirty="0">
                <a:solidFill>
                  <a:srgbClr val="0070C0"/>
                </a:solidFill>
                <a:latin typeface="宋体" pitchFamily="2" charset="-122"/>
                <a:ea typeface="宋体" pitchFamily="2" charset="-122"/>
              </a:rPr>
              <a:t> = P - $30</a:t>
            </a:r>
          </a:p>
          <a:p>
            <a:pPr lvl="2"/>
            <a:r>
              <a:rPr lang="en-US" altLang="zh-CN" dirty="0">
                <a:solidFill>
                  <a:srgbClr val="0070C0"/>
                </a:solidFill>
                <a:latin typeface="宋体" pitchFamily="2" charset="-122"/>
                <a:ea typeface="宋体" pitchFamily="2" charset="-122"/>
              </a:rPr>
              <a:t>Q</a:t>
            </a:r>
            <a:r>
              <a:rPr lang="en-US" altLang="zh-CN" baseline="-25000" dirty="0">
                <a:solidFill>
                  <a:srgbClr val="0070C0"/>
                </a:solidFill>
                <a:latin typeface="宋体" pitchFamily="2" charset="-122"/>
                <a:ea typeface="宋体" pitchFamily="2" charset="-122"/>
              </a:rPr>
              <a:t>F</a:t>
            </a:r>
            <a:r>
              <a:rPr lang="zh-CN" altLang="en-US" dirty="0">
                <a:solidFill>
                  <a:srgbClr val="0070C0"/>
                </a:solidFill>
                <a:latin typeface="宋体" pitchFamily="2" charset="-122"/>
                <a:ea typeface="宋体" pitchFamily="2" charset="-122"/>
              </a:rPr>
              <a:t>表示外国决定在母国市场销售的数量</a:t>
            </a:r>
            <a:endParaRPr lang="en-US" altLang="zh-CN" dirty="0">
              <a:solidFill>
                <a:srgbClr val="0070C0"/>
              </a:solidFill>
              <a:latin typeface="宋体" pitchFamily="2" charset="-122"/>
              <a:ea typeface="宋体" pitchFamily="2"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108547" name="Rectangle 3"/>
          <p:cNvSpPr>
            <a:spLocks noGrp="1" noChangeArrowheads="1"/>
          </p:cNvSpPr>
          <p:nvPr>
            <p:ph type="body" idx="1"/>
          </p:nvPr>
        </p:nvSpPr>
        <p:spPr/>
        <p:txBody>
          <a:bodyPr/>
          <a:lstStyle/>
          <a:p>
            <a:pPr marL="342900" lvl="1" indent="-342900">
              <a:buFontTx/>
              <a:buChar char="•"/>
            </a:pPr>
            <a:r>
              <a:rPr lang="zh-CN" altLang="en-US" sz="2400" dirty="0">
                <a:solidFill>
                  <a:srgbClr val="0070C0"/>
                </a:solidFill>
                <a:latin typeface="宋体" pitchFamily="2" charset="-122"/>
                <a:ea typeface="宋体" pitchFamily="2" charset="-122"/>
              </a:rPr>
              <a:t>母国市场的贸易均衡</a:t>
            </a:r>
            <a:endParaRPr lang="en-US" altLang="zh-CN" sz="2400" dirty="0">
              <a:solidFill>
                <a:srgbClr val="0070C0"/>
              </a:solidFill>
              <a:latin typeface="宋体" pitchFamily="2" charset="-122"/>
              <a:ea typeface="宋体" pitchFamily="2" charset="-122"/>
            </a:endParaRPr>
          </a:p>
          <a:p>
            <a:pPr lvl="1"/>
            <a:r>
              <a:rPr lang="zh-CN" altLang="en-US" sz="1800" dirty="0">
                <a:solidFill>
                  <a:srgbClr val="0070C0"/>
                </a:solidFill>
                <a:latin typeface="宋体" pitchFamily="2" charset="-122"/>
                <a:ea typeface="宋体" pitchFamily="2" charset="-122"/>
              </a:rPr>
              <a:t>而此时，母国企业遵循边际成本等于边际收益原则，将产量限制在</a:t>
            </a:r>
            <a:endParaRPr lang="en-US" altLang="zh-CN" sz="1800" dirty="0">
              <a:solidFill>
                <a:srgbClr val="0070C0"/>
              </a:solidFill>
              <a:latin typeface="宋体" pitchFamily="2" charset="-122"/>
              <a:ea typeface="宋体" pitchFamily="2" charset="-122"/>
            </a:endParaRPr>
          </a:p>
          <a:p>
            <a:pPr lvl="2"/>
            <a:r>
              <a:rPr lang="en-US" altLang="zh-CN" sz="1800" dirty="0">
                <a:solidFill>
                  <a:srgbClr val="0070C0"/>
                </a:solidFill>
                <a:latin typeface="宋体" pitchFamily="2" charset="-122"/>
                <a:ea typeface="宋体" pitchFamily="2" charset="-122"/>
              </a:rPr>
              <a:t>Q</a:t>
            </a:r>
            <a:r>
              <a:rPr lang="en-US" altLang="zh-CN" sz="1800" baseline="-25000" dirty="0">
                <a:solidFill>
                  <a:srgbClr val="0070C0"/>
                </a:solidFill>
                <a:latin typeface="宋体" pitchFamily="2" charset="-122"/>
                <a:ea typeface="宋体" pitchFamily="2" charset="-122"/>
              </a:rPr>
              <a:t>H</a:t>
            </a:r>
            <a:r>
              <a:rPr lang="en-US" altLang="zh-CN" sz="1800" dirty="0">
                <a:solidFill>
                  <a:srgbClr val="0070C0"/>
                </a:solidFill>
                <a:latin typeface="宋体" pitchFamily="2" charset="-122"/>
                <a:ea typeface="宋体" pitchFamily="2" charset="-122"/>
              </a:rPr>
              <a:t> = P - 20</a:t>
            </a:r>
          </a:p>
          <a:p>
            <a:pPr lvl="1"/>
            <a:r>
              <a:rPr lang="zh-CN" altLang="en-US" sz="1800" dirty="0">
                <a:solidFill>
                  <a:srgbClr val="0070C0"/>
                </a:solidFill>
                <a:latin typeface="宋体" pitchFamily="2" charset="-122"/>
                <a:ea typeface="宋体" pitchFamily="2" charset="-122"/>
              </a:rPr>
              <a:t>均衡方程为</a:t>
            </a:r>
            <a:r>
              <a:rPr lang="en-US" altLang="zh-CN" sz="1800" dirty="0">
                <a:solidFill>
                  <a:srgbClr val="0070C0"/>
                </a:solidFill>
                <a:latin typeface="宋体" pitchFamily="2" charset="-122"/>
                <a:ea typeface="宋体" pitchFamily="2" charset="-122"/>
              </a:rPr>
              <a:t>:</a:t>
            </a:r>
          </a:p>
          <a:p>
            <a:pPr lvl="2"/>
            <a:r>
              <a:rPr lang="en-US" altLang="zh-CN" sz="1800" dirty="0">
                <a:solidFill>
                  <a:srgbClr val="0070C0"/>
                </a:solidFill>
                <a:latin typeface="宋体" pitchFamily="2" charset="-122"/>
                <a:ea typeface="宋体" pitchFamily="2" charset="-122"/>
              </a:rPr>
              <a:t>P = 100 – Q = 100 – Q</a:t>
            </a:r>
            <a:r>
              <a:rPr lang="en-US" altLang="zh-CN" sz="1800" baseline="-25000" dirty="0">
                <a:solidFill>
                  <a:srgbClr val="0070C0"/>
                </a:solidFill>
                <a:latin typeface="宋体" pitchFamily="2" charset="-122"/>
                <a:ea typeface="宋体" pitchFamily="2" charset="-122"/>
              </a:rPr>
              <a:t>F</a:t>
            </a:r>
            <a:r>
              <a:rPr lang="en-US" altLang="zh-CN" sz="1800" dirty="0">
                <a:solidFill>
                  <a:srgbClr val="0070C0"/>
                </a:solidFill>
                <a:latin typeface="宋体" pitchFamily="2" charset="-122"/>
                <a:ea typeface="宋体" pitchFamily="2" charset="-122"/>
              </a:rPr>
              <a:t> – Q</a:t>
            </a:r>
            <a:r>
              <a:rPr lang="en-US" altLang="zh-CN" sz="1800" baseline="-25000" dirty="0">
                <a:solidFill>
                  <a:srgbClr val="0070C0"/>
                </a:solidFill>
                <a:latin typeface="宋体" pitchFamily="2" charset="-122"/>
                <a:ea typeface="宋体" pitchFamily="2" charset="-122"/>
              </a:rPr>
              <a:t>H</a:t>
            </a:r>
            <a:endParaRPr lang="en-US" altLang="zh-CN" sz="1800" dirty="0">
              <a:solidFill>
                <a:srgbClr val="0070C0"/>
              </a:solidFill>
              <a:latin typeface="宋体" pitchFamily="2" charset="-122"/>
              <a:ea typeface="宋体" pitchFamily="2" charset="-122"/>
            </a:endParaRPr>
          </a:p>
          <a:p>
            <a:pPr lvl="2"/>
            <a:r>
              <a:rPr lang="en-US" altLang="zh-CN" sz="1800" dirty="0">
                <a:solidFill>
                  <a:srgbClr val="0070C0"/>
                </a:solidFill>
                <a:latin typeface="宋体" pitchFamily="2" charset="-122"/>
                <a:ea typeface="宋体" pitchFamily="2" charset="-122"/>
              </a:rPr>
              <a:t>P = 100 – (P - $30) – (P - $20) = $50</a:t>
            </a:r>
          </a:p>
          <a:p>
            <a:pPr lvl="1"/>
            <a:r>
              <a:rPr lang="zh-CN" altLang="en-US" sz="1800" dirty="0">
                <a:solidFill>
                  <a:srgbClr val="0070C0"/>
                </a:solidFill>
                <a:latin typeface="宋体" pitchFamily="2" charset="-122"/>
                <a:ea typeface="宋体" pitchFamily="2" charset="-122"/>
              </a:rPr>
              <a:t>贸易的均衡价格为</a:t>
            </a:r>
            <a:r>
              <a:rPr lang="en-US" altLang="zh-CN" sz="1800" dirty="0">
                <a:solidFill>
                  <a:srgbClr val="0070C0"/>
                </a:solidFill>
                <a:latin typeface="宋体" pitchFamily="2" charset="-122"/>
                <a:ea typeface="宋体" pitchFamily="2" charset="-122"/>
              </a:rPr>
              <a:t>$50. </a:t>
            </a:r>
            <a:r>
              <a:rPr lang="zh-CN" altLang="en-US" sz="1800" dirty="0">
                <a:solidFill>
                  <a:srgbClr val="0070C0"/>
                </a:solidFill>
                <a:latin typeface="宋体" pitchFamily="2" charset="-122"/>
                <a:ea typeface="宋体" pitchFamily="2" charset="-122"/>
              </a:rPr>
              <a:t>此时，母国生产</a:t>
            </a:r>
            <a:r>
              <a:rPr lang="en-US" altLang="zh-CN" sz="1800" dirty="0">
                <a:solidFill>
                  <a:srgbClr val="0070C0"/>
                </a:solidFill>
                <a:latin typeface="宋体" pitchFamily="2" charset="-122"/>
                <a:ea typeface="宋体" pitchFamily="2" charset="-122"/>
              </a:rPr>
              <a:t>30</a:t>
            </a:r>
            <a:r>
              <a:rPr lang="zh-CN" altLang="en-US" sz="1800" dirty="0">
                <a:solidFill>
                  <a:srgbClr val="0070C0"/>
                </a:solidFill>
                <a:latin typeface="宋体" pitchFamily="2" charset="-122"/>
                <a:ea typeface="宋体" pitchFamily="2" charset="-122"/>
              </a:rPr>
              <a:t>，</a:t>
            </a:r>
            <a:r>
              <a:rPr lang="en-US" altLang="zh-CN" sz="1800" dirty="0">
                <a:solidFill>
                  <a:srgbClr val="0070C0"/>
                </a:solidFill>
                <a:latin typeface="宋体" pitchFamily="2" charset="-122"/>
                <a:ea typeface="宋体" pitchFamily="2" charset="-122"/>
              </a:rPr>
              <a:t>20</a:t>
            </a:r>
            <a:r>
              <a:rPr lang="zh-CN" altLang="en-US" sz="1800" dirty="0">
                <a:solidFill>
                  <a:srgbClr val="0070C0"/>
                </a:solidFill>
                <a:latin typeface="宋体" pitchFamily="2" charset="-122"/>
                <a:ea typeface="宋体" pitchFamily="2" charset="-122"/>
              </a:rPr>
              <a:t>从外国进口；</a:t>
            </a:r>
            <a:endParaRPr lang="en-US" altLang="zh-CN" sz="1800" dirty="0">
              <a:solidFill>
                <a:srgbClr val="0070C0"/>
              </a:solidFill>
              <a:latin typeface="宋体" pitchFamily="2" charset="-122"/>
              <a:ea typeface="宋体" pitchFamily="2" charset="-122"/>
            </a:endParaRPr>
          </a:p>
          <a:p>
            <a:pPr lvl="1"/>
            <a:r>
              <a:rPr lang="zh-CN" altLang="en-US" sz="1800" dirty="0">
                <a:solidFill>
                  <a:srgbClr val="0070C0"/>
                </a:solidFill>
                <a:latin typeface="宋体" pitchFamily="2" charset="-122"/>
                <a:ea typeface="宋体" pitchFamily="2" charset="-122"/>
              </a:rPr>
              <a:t>由于两国是一样的设定，在外国市场上，母国也向外国出口</a:t>
            </a:r>
            <a:r>
              <a:rPr lang="en-US" altLang="zh-CN" sz="1800" dirty="0">
                <a:solidFill>
                  <a:srgbClr val="0070C0"/>
                </a:solidFill>
                <a:latin typeface="宋体" pitchFamily="2" charset="-122"/>
                <a:ea typeface="宋体" pitchFamily="2" charset="-122"/>
              </a:rPr>
              <a:t>20</a:t>
            </a:r>
            <a:r>
              <a:rPr lang="zh-CN" altLang="en-US" sz="1800" dirty="0">
                <a:solidFill>
                  <a:srgbClr val="0070C0"/>
                </a:solidFill>
                <a:latin typeface="宋体" pitchFamily="2" charset="-122"/>
                <a:ea typeface="宋体" pitchFamily="2" charset="-122"/>
              </a:rPr>
              <a:t>，外国生产</a:t>
            </a:r>
            <a:r>
              <a:rPr lang="en-US" altLang="zh-CN" sz="1800" dirty="0">
                <a:solidFill>
                  <a:srgbClr val="0070C0"/>
                </a:solidFill>
                <a:latin typeface="宋体" pitchFamily="2" charset="-122"/>
                <a:ea typeface="宋体" pitchFamily="2" charset="-122"/>
              </a:rPr>
              <a:t>30</a:t>
            </a:r>
            <a:r>
              <a:rPr lang="zh-CN" altLang="en-US" sz="1800" dirty="0">
                <a:solidFill>
                  <a:srgbClr val="0070C0"/>
                </a:solidFill>
                <a:latin typeface="宋体" pitchFamily="2" charset="-122"/>
                <a:ea typeface="宋体" pitchFamily="2" charset="-122"/>
              </a:rPr>
              <a:t>；</a:t>
            </a:r>
            <a:endParaRPr lang="en-US" altLang="zh-CN" sz="1800" dirty="0">
              <a:solidFill>
                <a:srgbClr val="0070C0"/>
              </a:solidFill>
              <a:latin typeface="宋体" pitchFamily="2" charset="-122"/>
              <a:ea typeface="宋体" pitchFamily="2" charset="-122"/>
            </a:endParaRPr>
          </a:p>
          <a:p>
            <a:pPr lvl="1"/>
            <a:r>
              <a:rPr lang="zh-CN" altLang="en-US" sz="1800" dirty="0">
                <a:solidFill>
                  <a:srgbClr val="0070C0"/>
                </a:solidFill>
                <a:latin typeface="宋体" pitchFamily="2" charset="-122"/>
                <a:ea typeface="宋体" pitchFamily="2" charset="-122"/>
              </a:rPr>
              <a:t>最终，两国在两个国家的价格均为</a:t>
            </a:r>
            <a:r>
              <a:rPr lang="en-US" altLang="zh-CN" sz="1800" dirty="0">
                <a:solidFill>
                  <a:srgbClr val="0070C0"/>
                </a:solidFill>
                <a:latin typeface="宋体" pitchFamily="2" charset="-122"/>
                <a:ea typeface="宋体" pitchFamily="2" charset="-122"/>
              </a:rPr>
              <a:t>50</a:t>
            </a:r>
            <a:r>
              <a:rPr lang="zh-CN" altLang="en-US" sz="1800" dirty="0">
                <a:solidFill>
                  <a:srgbClr val="0070C0"/>
                </a:solidFill>
                <a:latin typeface="宋体" pitchFamily="2" charset="-122"/>
                <a:ea typeface="宋体" pitchFamily="2" charset="-122"/>
              </a:rPr>
              <a:t>，但扣减运输成本</a:t>
            </a:r>
            <a:r>
              <a:rPr lang="en-US" altLang="zh-CN" sz="1800" dirty="0">
                <a:solidFill>
                  <a:srgbClr val="0070C0"/>
                </a:solidFill>
                <a:latin typeface="宋体" pitchFamily="2" charset="-122"/>
                <a:ea typeface="宋体" pitchFamily="2" charset="-122"/>
              </a:rPr>
              <a:t>10</a:t>
            </a:r>
            <a:r>
              <a:rPr lang="zh-CN" altLang="en-US" sz="1800" dirty="0">
                <a:solidFill>
                  <a:srgbClr val="0070C0"/>
                </a:solidFill>
                <a:latin typeface="宋体" pitchFamily="2" charset="-122"/>
                <a:ea typeface="宋体" pitchFamily="2" charset="-122"/>
              </a:rPr>
              <a:t>之后，两国都出现在本国的销售价格要高于外国，于是出现相互倾销！</a:t>
            </a:r>
            <a:endParaRPr lang="en-US" altLang="zh-CN" sz="1800" dirty="0">
              <a:solidFill>
                <a:srgbClr val="0070C0"/>
              </a:solidFill>
              <a:latin typeface="宋体" pitchFamily="2" charset="-122"/>
              <a:ea typeface="宋体"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Line 5"/>
          <p:cNvSpPr>
            <a:spLocks noChangeShapeType="1"/>
          </p:cNvSpPr>
          <p:nvPr/>
        </p:nvSpPr>
        <p:spPr bwMode="auto">
          <a:xfrm>
            <a:off x="1528763" y="2260600"/>
            <a:ext cx="0" cy="3417888"/>
          </a:xfrm>
          <a:prstGeom prst="line">
            <a:avLst/>
          </a:prstGeom>
          <a:noFill/>
          <a:ln w="19050">
            <a:solidFill>
              <a:schemeClr val="tx1"/>
            </a:solidFill>
            <a:round/>
            <a:headEnd/>
            <a:tailEnd/>
          </a:ln>
          <a:effectLst/>
        </p:spPr>
        <p:txBody>
          <a:bodyPr/>
          <a:lstStyle/>
          <a:p>
            <a:endParaRPr lang="zh-CN" altLang="en-US"/>
          </a:p>
        </p:txBody>
      </p:sp>
      <p:sp>
        <p:nvSpPr>
          <p:cNvPr id="110598" name="Line 6"/>
          <p:cNvSpPr>
            <a:spLocks noChangeShapeType="1"/>
          </p:cNvSpPr>
          <p:nvPr/>
        </p:nvSpPr>
        <p:spPr bwMode="auto">
          <a:xfrm>
            <a:off x="1517650" y="5678488"/>
            <a:ext cx="3155950" cy="0"/>
          </a:xfrm>
          <a:prstGeom prst="line">
            <a:avLst/>
          </a:prstGeom>
          <a:noFill/>
          <a:ln w="19050">
            <a:solidFill>
              <a:schemeClr val="tx1"/>
            </a:solidFill>
            <a:round/>
            <a:headEnd/>
            <a:tailEnd/>
          </a:ln>
          <a:effectLst/>
        </p:spPr>
        <p:txBody>
          <a:bodyPr/>
          <a:lstStyle/>
          <a:p>
            <a:endParaRPr lang="zh-CN" altLang="en-US"/>
          </a:p>
        </p:txBody>
      </p:sp>
      <p:sp>
        <p:nvSpPr>
          <p:cNvPr id="110599" name="Line 7"/>
          <p:cNvSpPr>
            <a:spLocks noChangeShapeType="1"/>
          </p:cNvSpPr>
          <p:nvPr/>
        </p:nvSpPr>
        <p:spPr bwMode="auto">
          <a:xfrm>
            <a:off x="1538288" y="2576513"/>
            <a:ext cx="2220912" cy="2667000"/>
          </a:xfrm>
          <a:prstGeom prst="line">
            <a:avLst/>
          </a:prstGeom>
          <a:noFill/>
          <a:ln w="28575">
            <a:solidFill>
              <a:schemeClr val="tx2"/>
            </a:solidFill>
            <a:round/>
            <a:headEnd/>
            <a:tailEnd/>
          </a:ln>
          <a:effectLst/>
        </p:spPr>
        <p:txBody>
          <a:bodyPr/>
          <a:lstStyle/>
          <a:p>
            <a:endParaRPr lang="zh-CN" altLang="en-US"/>
          </a:p>
        </p:txBody>
      </p:sp>
      <p:sp>
        <p:nvSpPr>
          <p:cNvPr id="110600" name="Line 8"/>
          <p:cNvSpPr>
            <a:spLocks noChangeShapeType="1"/>
          </p:cNvSpPr>
          <p:nvPr/>
        </p:nvSpPr>
        <p:spPr bwMode="auto">
          <a:xfrm>
            <a:off x="1528763" y="2576513"/>
            <a:ext cx="1087437" cy="2873375"/>
          </a:xfrm>
          <a:prstGeom prst="line">
            <a:avLst/>
          </a:prstGeom>
          <a:noFill/>
          <a:ln w="28575">
            <a:solidFill>
              <a:srgbClr val="CC0000"/>
            </a:solidFill>
            <a:round/>
            <a:headEnd/>
            <a:tailEnd/>
          </a:ln>
          <a:effectLst/>
        </p:spPr>
        <p:txBody>
          <a:bodyPr/>
          <a:lstStyle/>
          <a:p>
            <a:endParaRPr lang="zh-CN" altLang="en-US"/>
          </a:p>
        </p:txBody>
      </p:sp>
      <p:sp>
        <p:nvSpPr>
          <p:cNvPr id="110601" name="Line 9"/>
          <p:cNvSpPr>
            <a:spLocks noChangeShapeType="1"/>
          </p:cNvSpPr>
          <p:nvPr/>
        </p:nvSpPr>
        <p:spPr bwMode="auto">
          <a:xfrm>
            <a:off x="5243513" y="2271713"/>
            <a:ext cx="0" cy="3417887"/>
          </a:xfrm>
          <a:prstGeom prst="line">
            <a:avLst/>
          </a:prstGeom>
          <a:noFill/>
          <a:ln w="19050">
            <a:solidFill>
              <a:schemeClr val="tx1"/>
            </a:solidFill>
            <a:round/>
            <a:headEnd/>
            <a:tailEnd/>
          </a:ln>
          <a:effectLst/>
        </p:spPr>
        <p:txBody>
          <a:bodyPr/>
          <a:lstStyle/>
          <a:p>
            <a:endParaRPr lang="zh-CN" altLang="en-US"/>
          </a:p>
        </p:txBody>
      </p:sp>
      <p:sp>
        <p:nvSpPr>
          <p:cNvPr id="110602" name="Line 10"/>
          <p:cNvSpPr>
            <a:spLocks noChangeShapeType="1"/>
          </p:cNvSpPr>
          <p:nvPr/>
        </p:nvSpPr>
        <p:spPr bwMode="auto">
          <a:xfrm>
            <a:off x="5232400" y="5689600"/>
            <a:ext cx="3155950" cy="0"/>
          </a:xfrm>
          <a:prstGeom prst="line">
            <a:avLst/>
          </a:prstGeom>
          <a:noFill/>
          <a:ln w="19050">
            <a:solidFill>
              <a:schemeClr val="tx1"/>
            </a:solidFill>
            <a:round/>
            <a:headEnd/>
            <a:tailEnd/>
          </a:ln>
          <a:effectLst/>
        </p:spPr>
        <p:txBody>
          <a:bodyPr/>
          <a:lstStyle/>
          <a:p>
            <a:endParaRPr lang="zh-CN" altLang="en-US"/>
          </a:p>
        </p:txBody>
      </p:sp>
      <p:sp>
        <p:nvSpPr>
          <p:cNvPr id="110603" name="Line 11"/>
          <p:cNvSpPr>
            <a:spLocks noChangeShapeType="1"/>
          </p:cNvSpPr>
          <p:nvPr/>
        </p:nvSpPr>
        <p:spPr bwMode="auto">
          <a:xfrm>
            <a:off x="5253038" y="2587625"/>
            <a:ext cx="2220912" cy="2667000"/>
          </a:xfrm>
          <a:prstGeom prst="line">
            <a:avLst/>
          </a:prstGeom>
          <a:noFill/>
          <a:ln w="28575">
            <a:solidFill>
              <a:schemeClr val="tx2"/>
            </a:solidFill>
            <a:round/>
            <a:headEnd/>
            <a:tailEnd/>
          </a:ln>
          <a:effectLst/>
        </p:spPr>
        <p:txBody>
          <a:bodyPr/>
          <a:lstStyle/>
          <a:p>
            <a:endParaRPr lang="zh-CN" altLang="en-US"/>
          </a:p>
        </p:txBody>
      </p:sp>
      <p:sp>
        <p:nvSpPr>
          <p:cNvPr id="110604" name="Line 12"/>
          <p:cNvSpPr>
            <a:spLocks noChangeShapeType="1"/>
          </p:cNvSpPr>
          <p:nvPr/>
        </p:nvSpPr>
        <p:spPr bwMode="auto">
          <a:xfrm>
            <a:off x="5243513" y="2587625"/>
            <a:ext cx="1087437" cy="2873375"/>
          </a:xfrm>
          <a:prstGeom prst="line">
            <a:avLst/>
          </a:prstGeom>
          <a:noFill/>
          <a:ln w="28575">
            <a:solidFill>
              <a:srgbClr val="CC0000"/>
            </a:solidFill>
            <a:round/>
            <a:headEnd/>
            <a:tailEnd/>
          </a:ln>
          <a:effectLst/>
        </p:spPr>
        <p:txBody>
          <a:bodyPr/>
          <a:lstStyle/>
          <a:p>
            <a:endParaRPr lang="zh-CN" altLang="en-US"/>
          </a:p>
        </p:txBody>
      </p:sp>
      <p:sp>
        <p:nvSpPr>
          <p:cNvPr id="110605" name="Text Box 13"/>
          <p:cNvSpPr txBox="1">
            <a:spLocks noChangeArrowheads="1"/>
          </p:cNvSpPr>
          <p:nvPr/>
        </p:nvSpPr>
        <p:spPr bwMode="auto">
          <a:xfrm>
            <a:off x="2246313" y="2162175"/>
            <a:ext cx="1208087" cy="304800"/>
          </a:xfrm>
          <a:prstGeom prst="rect">
            <a:avLst/>
          </a:prstGeom>
          <a:noFill/>
          <a:ln w="9525">
            <a:noFill/>
            <a:miter lim="800000"/>
            <a:headEnd/>
            <a:tailEnd/>
          </a:ln>
          <a:effectLst/>
        </p:spPr>
        <p:txBody>
          <a:bodyPr>
            <a:spAutoFit/>
          </a:bodyPr>
          <a:lstStyle/>
          <a:p>
            <a:r>
              <a:rPr lang="en-US" altLang="zh-CN" sz="1400">
                <a:ea typeface="宋体" pitchFamily="2" charset="-122"/>
              </a:rPr>
              <a:t>(a) Home</a:t>
            </a:r>
          </a:p>
        </p:txBody>
      </p:sp>
      <p:sp>
        <p:nvSpPr>
          <p:cNvPr id="110606" name="Text Box 14"/>
          <p:cNvSpPr txBox="1">
            <a:spLocks noChangeArrowheads="1"/>
          </p:cNvSpPr>
          <p:nvPr/>
        </p:nvSpPr>
        <p:spPr bwMode="auto">
          <a:xfrm>
            <a:off x="6589713" y="2119313"/>
            <a:ext cx="1208087" cy="304800"/>
          </a:xfrm>
          <a:prstGeom prst="rect">
            <a:avLst/>
          </a:prstGeom>
          <a:noFill/>
          <a:ln w="9525">
            <a:noFill/>
            <a:miter lim="800000"/>
            <a:headEnd/>
            <a:tailEnd/>
          </a:ln>
          <a:effectLst/>
        </p:spPr>
        <p:txBody>
          <a:bodyPr>
            <a:spAutoFit/>
          </a:bodyPr>
          <a:lstStyle/>
          <a:p>
            <a:r>
              <a:rPr lang="en-US" altLang="zh-CN" sz="1400">
                <a:ea typeface="宋体" pitchFamily="2" charset="-122"/>
              </a:rPr>
              <a:t>(b) Foreign</a:t>
            </a:r>
          </a:p>
        </p:txBody>
      </p:sp>
      <p:sp>
        <p:nvSpPr>
          <p:cNvPr id="110607" name="Text Box 15"/>
          <p:cNvSpPr txBox="1">
            <a:spLocks noChangeArrowheads="1"/>
          </p:cNvSpPr>
          <p:nvPr/>
        </p:nvSpPr>
        <p:spPr bwMode="auto">
          <a:xfrm>
            <a:off x="4184650" y="5680075"/>
            <a:ext cx="650875"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Quantity</a:t>
            </a:r>
          </a:p>
        </p:txBody>
      </p:sp>
      <p:sp>
        <p:nvSpPr>
          <p:cNvPr id="110608" name="Text Box 16"/>
          <p:cNvSpPr txBox="1">
            <a:spLocks noChangeArrowheads="1"/>
          </p:cNvSpPr>
          <p:nvPr/>
        </p:nvSpPr>
        <p:spPr bwMode="auto">
          <a:xfrm>
            <a:off x="7916863" y="5689600"/>
            <a:ext cx="71755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Quantity</a:t>
            </a:r>
          </a:p>
        </p:txBody>
      </p:sp>
      <p:sp>
        <p:nvSpPr>
          <p:cNvPr id="110609" name="Text Box 17"/>
          <p:cNvSpPr txBox="1">
            <a:spLocks noChangeArrowheads="1"/>
          </p:cNvSpPr>
          <p:nvPr/>
        </p:nvSpPr>
        <p:spPr bwMode="auto">
          <a:xfrm>
            <a:off x="1103313" y="2227263"/>
            <a:ext cx="44608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Price</a:t>
            </a:r>
          </a:p>
        </p:txBody>
      </p:sp>
      <p:sp>
        <p:nvSpPr>
          <p:cNvPr id="110610" name="Text Box 18"/>
          <p:cNvSpPr txBox="1">
            <a:spLocks noChangeArrowheads="1"/>
          </p:cNvSpPr>
          <p:nvPr/>
        </p:nvSpPr>
        <p:spPr bwMode="auto">
          <a:xfrm>
            <a:off x="4837113" y="2228850"/>
            <a:ext cx="446087"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Price</a:t>
            </a:r>
          </a:p>
        </p:txBody>
      </p:sp>
      <p:sp>
        <p:nvSpPr>
          <p:cNvPr id="110611" name="Text Box 19"/>
          <p:cNvSpPr txBox="1">
            <a:spLocks noChangeArrowheads="1"/>
          </p:cNvSpPr>
          <p:nvPr/>
        </p:nvSpPr>
        <p:spPr bwMode="auto">
          <a:xfrm>
            <a:off x="3803650" y="5199063"/>
            <a:ext cx="173038"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D</a:t>
            </a:r>
          </a:p>
        </p:txBody>
      </p:sp>
      <p:sp>
        <p:nvSpPr>
          <p:cNvPr id="110612" name="Text Box 20"/>
          <p:cNvSpPr txBox="1">
            <a:spLocks noChangeArrowheads="1"/>
          </p:cNvSpPr>
          <p:nvPr/>
        </p:nvSpPr>
        <p:spPr bwMode="auto">
          <a:xfrm>
            <a:off x="2703513" y="5340350"/>
            <a:ext cx="30480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MR</a:t>
            </a:r>
          </a:p>
        </p:txBody>
      </p:sp>
      <p:sp>
        <p:nvSpPr>
          <p:cNvPr id="110613" name="Text Box 21"/>
          <p:cNvSpPr txBox="1">
            <a:spLocks noChangeArrowheads="1"/>
          </p:cNvSpPr>
          <p:nvPr/>
        </p:nvSpPr>
        <p:spPr bwMode="auto">
          <a:xfrm>
            <a:off x="7546975" y="5221288"/>
            <a:ext cx="207963"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D*</a:t>
            </a:r>
          </a:p>
        </p:txBody>
      </p:sp>
      <p:sp>
        <p:nvSpPr>
          <p:cNvPr id="110614" name="Text Box 22"/>
          <p:cNvSpPr txBox="1">
            <a:spLocks noChangeArrowheads="1"/>
          </p:cNvSpPr>
          <p:nvPr/>
        </p:nvSpPr>
        <p:spPr bwMode="auto">
          <a:xfrm>
            <a:off x="6416675" y="5384800"/>
            <a:ext cx="306388"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MR*</a:t>
            </a:r>
          </a:p>
        </p:txBody>
      </p:sp>
      <p:sp>
        <p:nvSpPr>
          <p:cNvPr id="110615" name="Text Box 23"/>
          <p:cNvSpPr txBox="1">
            <a:spLocks noChangeArrowheads="1"/>
          </p:cNvSpPr>
          <p:nvPr/>
        </p:nvSpPr>
        <p:spPr bwMode="auto">
          <a:xfrm>
            <a:off x="1222375" y="4622800"/>
            <a:ext cx="336550"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$20</a:t>
            </a:r>
          </a:p>
        </p:txBody>
      </p:sp>
      <p:sp>
        <p:nvSpPr>
          <p:cNvPr id="110616" name="Text Box 24"/>
          <p:cNvSpPr txBox="1">
            <a:spLocks noChangeArrowheads="1"/>
          </p:cNvSpPr>
          <p:nvPr/>
        </p:nvSpPr>
        <p:spPr bwMode="auto">
          <a:xfrm>
            <a:off x="1222375" y="3457575"/>
            <a:ext cx="325438"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$60</a:t>
            </a:r>
          </a:p>
        </p:txBody>
      </p:sp>
      <p:sp>
        <p:nvSpPr>
          <p:cNvPr id="110617" name="Text Box 25"/>
          <p:cNvSpPr txBox="1">
            <a:spLocks noChangeArrowheads="1"/>
          </p:cNvSpPr>
          <p:nvPr/>
        </p:nvSpPr>
        <p:spPr bwMode="auto">
          <a:xfrm>
            <a:off x="2409825" y="3360738"/>
            <a:ext cx="185738"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A</a:t>
            </a:r>
          </a:p>
        </p:txBody>
      </p:sp>
      <p:sp>
        <p:nvSpPr>
          <p:cNvPr id="110618" name="Text Box 26"/>
          <p:cNvSpPr txBox="1">
            <a:spLocks noChangeArrowheads="1"/>
          </p:cNvSpPr>
          <p:nvPr/>
        </p:nvSpPr>
        <p:spPr bwMode="auto">
          <a:xfrm>
            <a:off x="6100763" y="3360738"/>
            <a:ext cx="18573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A*</a:t>
            </a:r>
          </a:p>
        </p:txBody>
      </p:sp>
      <p:sp>
        <p:nvSpPr>
          <p:cNvPr id="110619" name="Text Box 27"/>
          <p:cNvSpPr txBox="1">
            <a:spLocks noChangeArrowheads="1"/>
          </p:cNvSpPr>
          <p:nvPr/>
        </p:nvSpPr>
        <p:spPr bwMode="auto">
          <a:xfrm>
            <a:off x="2268538" y="5700713"/>
            <a:ext cx="185737"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40</a:t>
            </a:r>
          </a:p>
        </p:txBody>
      </p:sp>
      <p:sp>
        <p:nvSpPr>
          <p:cNvPr id="110620" name="Text Box 28"/>
          <p:cNvSpPr txBox="1">
            <a:spLocks noChangeArrowheads="1"/>
          </p:cNvSpPr>
          <p:nvPr/>
        </p:nvSpPr>
        <p:spPr bwMode="auto">
          <a:xfrm>
            <a:off x="5978525" y="5711825"/>
            <a:ext cx="185738"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40</a:t>
            </a:r>
          </a:p>
        </p:txBody>
      </p:sp>
      <p:sp>
        <p:nvSpPr>
          <p:cNvPr id="110621" name="Text Box 29"/>
          <p:cNvSpPr txBox="1">
            <a:spLocks noChangeArrowheads="1"/>
          </p:cNvSpPr>
          <p:nvPr/>
        </p:nvSpPr>
        <p:spPr bwMode="auto">
          <a:xfrm>
            <a:off x="8286750" y="4624388"/>
            <a:ext cx="284163" cy="182562"/>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MC</a:t>
            </a:r>
          </a:p>
        </p:txBody>
      </p:sp>
      <p:sp>
        <p:nvSpPr>
          <p:cNvPr id="110622" name="Line 30"/>
          <p:cNvSpPr>
            <a:spLocks noChangeShapeType="1"/>
          </p:cNvSpPr>
          <p:nvPr/>
        </p:nvSpPr>
        <p:spPr bwMode="auto">
          <a:xfrm>
            <a:off x="1517650" y="4721225"/>
            <a:ext cx="6726238" cy="0"/>
          </a:xfrm>
          <a:prstGeom prst="line">
            <a:avLst/>
          </a:prstGeom>
          <a:noFill/>
          <a:ln w="28575">
            <a:solidFill>
              <a:srgbClr val="CC0000"/>
            </a:solidFill>
            <a:round/>
            <a:headEnd/>
            <a:tailEnd/>
          </a:ln>
          <a:effectLst/>
        </p:spPr>
        <p:txBody>
          <a:bodyPr/>
          <a:lstStyle/>
          <a:p>
            <a:endParaRPr lang="zh-CN" altLang="en-US"/>
          </a:p>
        </p:txBody>
      </p:sp>
      <p:sp>
        <p:nvSpPr>
          <p:cNvPr id="110623" name="Text Box 31"/>
          <p:cNvSpPr txBox="1">
            <a:spLocks noChangeArrowheads="1"/>
          </p:cNvSpPr>
          <p:nvPr/>
        </p:nvSpPr>
        <p:spPr bwMode="auto">
          <a:xfrm>
            <a:off x="2735263" y="2697163"/>
            <a:ext cx="1035050" cy="547687"/>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No-trade monopoly equilibrium</a:t>
            </a:r>
          </a:p>
        </p:txBody>
      </p:sp>
      <p:sp>
        <p:nvSpPr>
          <p:cNvPr id="110624" name="Text Box 32"/>
          <p:cNvSpPr txBox="1">
            <a:spLocks noChangeArrowheads="1"/>
          </p:cNvSpPr>
          <p:nvPr/>
        </p:nvSpPr>
        <p:spPr bwMode="auto">
          <a:xfrm>
            <a:off x="6426200" y="2660650"/>
            <a:ext cx="1035050" cy="547688"/>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No-trade monopoly equilibrium</a:t>
            </a:r>
          </a:p>
        </p:txBody>
      </p:sp>
      <p:grpSp>
        <p:nvGrpSpPr>
          <p:cNvPr id="2" name="Group 33"/>
          <p:cNvGrpSpPr>
            <a:grpSpLocks/>
          </p:cNvGrpSpPr>
          <p:nvPr/>
        </p:nvGrpSpPr>
        <p:grpSpPr bwMode="auto">
          <a:xfrm>
            <a:off x="1549400" y="3556000"/>
            <a:ext cx="806450" cy="2122488"/>
            <a:chOff x="850" y="2009"/>
            <a:chExt cx="508" cy="1337"/>
          </a:xfrm>
        </p:grpSpPr>
        <p:sp>
          <p:nvSpPr>
            <p:cNvPr id="110626" name="Line 34"/>
            <p:cNvSpPr>
              <a:spLocks noChangeShapeType="1"/>
            </p:cNvSpPr>
            <p:nvPr/>
          </p:nvSpPr>
          <p:spPr bwMode="auto">
            <a:xfrm>
              <a:off x="1344" y="2009"/>
              <a:ext cx="14" cy="1337"/>
            </a:xfrm>
            <a:prstGeom prst="line">
              <a:avLst/>
            </a:prstGeom>
            <a:noFill/>
            <a:ln w="19050">
              <a:solidFill>
                <a:schemeClr val="tx1"/>
              </a:solidFill>
              <a:prstDash val="dash"/>
              <a:round/>
              <a:headEnd/>
              <a:tailEnd/>
            </a:ln>
            <a:effectLst/>
          </p:spPr>
          <p:txBody>
            <a:bodyPr/>
            <a:lstStyle/>
            <a:p>
              <a:endParaRPr lang="zh-CN" altLang="en-US"/>
            </a:p>
          </p:txBody>
        </p:sp>
        <p:sp>
          <p:nvSpPr>
            <p:cNvPr id="110627" name="Line 35"/>
            <p:cNvSpPr>
              <a:spLocks noChangeShapeType="1"/>
            </p:cNvSpPr>
            <p:nvPr/>
          </p:nvSpPr>
          <p:spPr bwMode="auto">
            <a:xfrm flipH="1">
              <a:off x="850" y="2010"/>
              <a:ext cx="473" cy="0"/>
            </a:xfrm>
            <a:prstGeom prst="line">
              <a:avLst/>
            </a:prstGeom>
            <a:noFill/>
            <a:ln w="19050">
              <a:solidFill>
                <a:schemeClr val="tx1"/>
              </a:solidFill>
              <a:prstDash val="dash"/>
              <a:round/>
              <a:headEnd/>
              <a:tailEnd/>
            </a:ln>
            <a:effectLst/>
          </p:spPr>
          <p:txBody>
            <a:bodyPr/>
            <a:lstStyle/>
            <a:p>
              <a:endParaRPr lang="zh-CN" altLang="en-US"/>
            </a:p>
          </p:txBody>
        </p:sp>
      </p:grpSp>
      <p:sp>
        <p:nvSpPr>
          <p:cNvPr id="110628" name="Line 36"/>
          <p:cNvSpPr>
            <a:spLocks noChangeShapeType="1"/>
          </p:cNvSpPr>
          <p:nvPr/>
        </p:nvSpPr>
        <p:spPr bwMode="auto">
          <a:xfrm>
            <a:off x="6045200" y="3556000"/>
            <a:ext cx="22225" cy="2122488"/>
          </a:xfrm>
          <a:prstGeom prst="line">
            <a:avLst/>
          </a:prstGeom>
          <a:noFill/>
          <a:ln w="19050">
            <a:solidFill>
              <a:schemeClr val="tx1"/>
            </a:solidFill>
            <a:prstDash val="dash"/>
            <a:round/>
            <a:headEnd/>
            <a:tailEnd/>
          </a:ln>
          <a:effectLst/>
        </p:spPr>
        <p:txBody>
          <a:bodyPr/>
          <a:lstStyle/>
          <a:p>
            <a:endParaRPr lang="zh-CN" altLang="en-US"/>
          </a:p>
        </p:txBody>
      </p:sp>
      <p:sp>
        <p:nvSpPr>
          <p:cNvPr id="110629" name="Line 37"/>
          <p:cNvSpPr>
            <a:spLocks noChangeShapeType="1"/>
          </p:cNvSpPr>
          <p:nvPr/>
        </p:nvSpPr>
        <p:spPr bwMode="auto">
          <a:xfrm flipH="1">
            <a:off x="2333625" y="3557588"/>
            <a:ext cx="3678238" cy="0"/>
          </a:xfrm>
          <a:prstGeom prst="line">
            <a:avLst/>
          </a:prstGeom>
          <a:noFill/>
          <a:ln w="19050">
            <a:solidFill>
              <a:schemeClr val="tx1"/>
            </a:solidFill>
            <a:prstDash val="dash"/>
            <a:round/>
            <a:headEnd/>
            <a:tailEnd/>
          </a:ln>
          <a:effectLst/>
        </p:spPr>
        <p:txBody>
          <a:bodyPr/>
          <a:lstStyle/>
          <a:p>
            <a:endParaRPr lang="zh-CN" altLang="en-US"/>
          </a:p>
        </p:txBody>
      </p:sp>
      <p:sp>
        <p:nvSpPr>
          <p:cNvPr id="110630" name="Oval 38"/>
          <p:cNvSpPr>
            <a:spLocks noChangeArrowheads="1"/>
          </p:cNvSpPr>
          <p:nvPr/>
        </p:nvSpPr>
        <p:spPr bwMode="auto">
          <a:xfrm>
            <a:off x="2290763" y="3511550"/>
            <a:ext cx="88900" cy="88900"/>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0631" name="Oval 39"/>
          <p:cNvSpPr>
            <a:spLocks noChangeArrowheads="1"/>
          </p:cNvSpPr>
          <p:nvPr/>
        </p:nvSpPr>
        <p:spPr bwMode="auto">
          <a:xfrm>
            <a:off x="6013450" y="3522663"/>
            <a:ext cx="88900" cy="88900"/>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0632" name="Line 40"/>
          <p:cNvSpPr>
            <a:spLocks noChangeShapeType="1"/>
          </p:cNvSpPr>
          <p:nvPr/>
        </p:nvSpPr>
        <p:spPr bwMode="auto">
          <a:xfrm flipH="1">
            <a:off x="2452688" y="3033713"/>
            <a:ext cx="228600" cy="293687"/>
          </a:xfrm>
          <a:prstGeom prst="line">
            <a:avLst/>
          </a:prstGeom>
          <a:noFill/>
          <a:ln w="9525">
            <a:solidFill>
              <a:schemeClr val="tx1"/>
            </a:solidFill>
            <a:round/>
            <a:headEnd/>
            <a:tailEnd type="triangle" w="med" len="med"/>
          </a:ln>
          <a:effectLst/>
        </p:spPr>
        <p:txBody>
          <a:bodyPr/>
          <a:lstStyle/>
          <a:p>
            <a:endParaRPr lang="zh-CN" altLang="en-US"/>
          </a:p>
        </p:txBody>
      </p:sp>
      <p:sp>
        <p:nvSpPr>
          <p:cNvPr id="110633" name="Line 41"/>
          <p:cNvSpPr>
            <a:spLocks noChangeShapeType="1"/>
          </p:cNvSpPr>
          <p:nvPr/>
        </p:nvSpPr>
        <p:spPr bwMode="auto">
          <a:xfrm flipH="1">
            <a:off x="6143625" y="3033713"/>
            <a:ext cx="228600" cy="293687"/>
          </a:xfrm>
          <a:prstGeom prst="line">
            <a:avLst/>
          </a:prstGeom>
          <a:noFill/>
          <a:ln w="9525">
            <a:solidFill>
              <a:schemeClr val="tx1"/>
            </a:solidFill>
            <a:round/>
            <a:headEnd/>
            <a:tailEnd type="triangle" w="med" len="med"/>
          </a:ln>
          <a:effectLst/>
        </p:spPr>
        <p:txBody>
          <a:bodyPr/>
          <a:lstStyle/>
          <a:p>
            <a:endParaRPr lang="zh-CN" altLang="en-US"/>
          </a:p>
        </p:txBody>
      </p:sp>
      <p:sp>
        <p:nvSpPr>
          <p:cNvPr id="110643" name="Text Box 51"/>
          <p:cNvSpPr txBox="1">
            <a:spLocks noChangeArrowheads="1"/>
          </p:cNvSpPr>
          <p:nvPr/>
        </p:nvSpPr>
        <p:spPr bwMode="auto">
          <a:xfrm>
            <a:off x="2008188" y="5708650"/>
            <a:ext cx="185737"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30</a:t>
            </a:r>
          </a:p>
        </p:txBody>
      </p:sp>
      <p:sp>
        <p:nvSpPr>
          <p:cNvPr id="110644" name="Text Box 52"/>
          <p:cNvSpPr txBox="1">
            <a:spLocks noChangeArrowheads="1"/>
          </p:cNvSpPr>
          <p:nvPr/>
        </p:nvSpPr>
        <p:spPr bwMode="auto">
          <a:xfrm>
            <a:off x="5699125" y="5721350"/>
            <a:ext cx="185738" cy="182563"/>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30</a:t>
            </a:r>
          </a:p>
        </p:txBody>
      </p:sp>
      <p:grpSp>
        <p:nvGrpSpPr>
          <p:cNvPr id="3" name="Group 65"/>
          <p:cNvGrpSpPr>
            <a:grpSpLocks/>
          </p:cNvGrpSpPr>
          <p:nvPr/>
        </p:nvGrpSpPr>
        <p:grpSpPr bwMode="auto">
          <a:xfrm>
            <a:off x="2616200" y="3686175"/>
            <a:ext cx="4008438" cy="2208213"/>
            <a:chOff x="1648" y="2322"/>
            <a:chExt cx="2525" cy="1391"/>
          </a:xfrm>
        </p:grpSpPr>
        <p:grpSp>
          <p:nvGrpSpPr>
            <p:cNvPr id="4" name="Group 64"/>
            <p:cNvGrpSpPr>
              <a:grpSpLocks/>
            </p:cNvGrpSpPr>
            <p:nvPr/>
          </p:nvGrpSpPr>
          <p:grpSpPr bwMode="auto">
            <a:xfrm>
              <a:off x="3953" y="2323"/>
              <a:ext cx="220" cy="1390"/>
              <a:chOff x="3953" y="2323"/>
              <a:chExt cx="220" cy="1390"/>
            </a:xfrm>
          </p:grpSpPr>
          <p:sp>
            <p:nvSpPr>
              <p:cNvPr id="110638" name="Line 46"/>
              <p:cNvSpPr>
                <a:spLocks noChangeShapeType="1"/>
              </p:cNvSpPr>
              <p:nvPr/>
            </p:nvSpPr>
            <p:spPr bwMode="auto">
              <a:xfrm flipH="1">
                <a:off x="3998" y="2483"/>
                <a:ext cx="7" cy="1110"/>
              </a:xfrm>
              <a:prstGeom prst="line">
                <a:avLst/>
              </a:prstGeom>
              <a:noFill/>
              <a:ln w="19050">
                <a:solidFill>
                  <a:schemeClr val="tx1"/>
                </a:solidFill>
                <a:prstDash val="dash"/>
                <a:round/>
                <a:headEnd/>
                <a:tailEnd/>
              </a:ln>
              <a:effectLst/>
            </p:spPr>
            <p:txBody>
              <a:bodyPr/>
              <a:lstStyle/>
              <a:p>
                <a:endParaRPr lang="zh-CN" altLang="en-US"/>
              </a:p>
            </p:txBody>
          </p:sp>
          <p:sp>
            <p:nvSpPr>
              <p:cNvPr id="110640" name="Oval 48"/>
              <p:cNvSpPr>
                <a:spLocks noChangeArrowheads="1"/>
              </p:cNvSpPr>
              <p:nvPr/>
            </p:nvSpPr>
            <p:spPr bwMode="auto">
              <a:xfrm>
                <a:off x="3974" y="2432"/>
                <a:ext cx="56" cy="56"/>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0642" name="Text Box 50"/>
              <p:cNvSpPr txBox="1">
                <a:spLocks noChangeArrowheads="1"/>
              </p:cNvSpPr>
              <p:nvPr/>
            </p:nvSpPr>
            <p:spPr bwMode="auto">
              <a:xfrm>
                <a:off x="3953" y="3598"/>
                <a:ext cx="117"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50</a:t>
                </a:r>
              </a:p>
            </p:txBody>
          </p:sp>
          <p:sp>
            <p:nvSpPr>
              <p:cNvPr id="110645" name="Text Box 53"/>
              <p:cNvSpPr txBox="1">
                <a:spLocks noChangeArrowheads="1"/>
              </p:cNvSpPr>
              <p:nvPr/>
            </p:nvSpPr>
            <p:spPr bwMode="auto">
              <a:xfrm>
                <a:off x="4056" y="2323"/>
                <a:ext cx="117"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B*</a:t>
                </a:r>
              </a:p>
            </p:txBody>
          </p:sp>
        </p:grpSp>
        <p:grpSp>
          <p:nvGrpSpPr>
            <p:cNvPr id="5" name="Group 63"/>
            <p:cNvGrpSpPr>
              <a:grpSpLocks/>
            </p:cNvGrpSpPr>
            <p:nvPr/>
          </p:nvGrpSpPr>
          <p:grpSpPr bwMode="auto">
            <a:xfrm>
              <a:off x="1648" y="2322"/>
              <a:ext cx="186" cy="1384"/>
              <a:chOff x="1648" y="2322"/>
              <a:chExt cx="186" cy="1384"/>
            </a:xfrm>
          </p:grpSpPr>
          <p:sp>
            <p:nvSpPr>
              <p:cNvPr id="110637" name="Line 45"/>
              <p:cNvSpPr>
                <a:spLocks noChangeShapeType="1"/>
              </p:cNvSpPr>
              <p:nvPr/>
            </p:nvSpPr>
            <p:spPr bwMode="auto">
              <a:xfrm flipH="1">
                <a:off x="1666" y="2462"/>
                <a:ext cx="7" cy="1110"/>
              </a:xfrm>
              <a:prstGeom prst="line">
                <a:avLst/>
              </a:prstGeom>
              <a:noFill/>
              <a:ln w="19050">
                <a:solidFill>
                  <a:schemeClr val="tx1"/>
                </a:solidFill>
                <a:prstDash val="dash"/>
                <a:round/>
                <a:headEnd/>
                <a:tailEnd/>
              </a:ln>
              <a:effectLst/>
            </p:spPr>
            <p:txBody>
              <a:bodyPr/>
              <a:lstStyle/>
              <a:p>
                <a:endParaRPr lang="zh-CN" altLang="en-US"/>
              </a:p>
            </p:txBody>
          </p:sp>
          <p:sp>
            <p:nvSpPr>
              <p:cNvPr id="110639" name="Oval 47"/>
              <p:cNvSpPr>
                <a:spLocks noChangeArrowheads="1"/>
              </p:cNvSpPr>
              <p:nvPr/>
            </p:nvSpPr>
            <p:spPr bwMode="auto">
              <a:xfrm>
                <a:off x="1648" y="2431"/>
                <a:ext cx="56" cy="56"/>
              </a:xfrm>
              <a:prstGeom prst="ellipse">
                <a:avLst/>
              </a:prstGeom>
              <a:solidFill>
                <a:schemeClr val="tx1"/>
              </a:solidFill>
              <a:ln w="9525">
                <a:solidFill>
                  <a:schemeClr val="tx1"/>
                </a:solidFill>
                <a:round/>
                <a:headEnd/>
                <a:tailEnd/>
              </a:ln>
              <a:effectLst/>
            </p:spPr>
            <p:txBody>
              <a:bodyPr wrap="none" anchor="ctr"/>
              <a:lstStyle/>
              <a:p>
                <a:endParaRPr lang="zh-CN" altLang="en-US"/>
              </a:p>
            </p:txBody>
          </p:sp>
          <p:sp>
            <p:nvSpPr>
              <p:cNvPr id="110641" name="Text Box 49"/>
              <p:cNvSpPr txBox="1">
                <a:spLocks noChangeArrowheads="1"/>
              </p:cNvSpPr>
              <p:nvPr/>
            </p:nvSpPr>
            <p:spPr bwMode="auto">
              <a:xfrm>
                <a:off x="1649" y="3591"/>
                <a:ext cx="117"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50</a:t>
                </a:r>
              </a:p>
            </p:txBody>
          </p:sp>
          <p:sp>
            <p:nvSpPr>
              <p:cNvPr id="110646" name="Text Box 54"/>
              <p:cNvSpPr txBox="1">
                <a:spLocks noChangeArrowheads="1"/>
              </p:cNvSpPr>
              <p:nvPr/>
            </p:nvSpPr>
            <p:spPr bwMode="auto">
              <a:xfrm>
                <a:off x="1717" y="2322"/>
                <a:ext cx="117"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B</a:t>
                </a:r>
              </a:p>
            </p:txBody>
          </p:sp>
        </p:grpSp>
      </p:grpSp>
      <p:sp>
        <p:nvSpPr>
          <p:cNvPr id="110647" name="Line 55"/>
          <p:cNvSpPr>
            <a:spLocks noChangeShapeType="1"/>
          </p:cNvSpPr>
          <p:nvPr/>
        </p:nvSpPr>
        <p:spPr bwMode="auto">
          <a:xfrm flipH="1">
            <a:off x="2047875" y="5562600"/>
            <a:ext cx="0" cy="107950"/>
          </a:xfrm>
          <a:prstGeom prst="line">
            <a:avLst/>
          </a:prstGeom>
          <a:noFill/>
          <a:ln w="19050">
            <a:solidFill>
              <a:schemeClr val="tx1"/>
            </a:solidFill>
            <a:round/>
            <a:headEnd/>
            <a:tailEnd/>
          </a:ln>
          <a:effectLst/>
        </p:spPr>
        <p:txBody>
          <a:bodyPr/>
          <a:lstStyle/>
          <a:p>
            <a:endParaRPr lang="zh-CN" altLang="en-US"/>
          </a:p>
        </p:txBody>
      </p:sp>
      <p:sp>
        <p:nvSpPr>
          <p:cNvPr id="110648" name="Line 56"/>
          <p:cNvSpPr>
            <a:spLocks noChangeShapeType="1"/>
          </p:cNvSpPr>
          <p:nvPr/>
        </p:nvSpPr>
        <p:spPr bwMode="auto">
          <a:xfrm flipH="1">
            <a:off x="5780088" y="5573713"/>
            <a:ext cx="0" cy="107950"/>
          </a:xfrm>
          <a:prstGeom prst="line">
            <a:avLst/>
          </a:prstGeom>
          <a:noFill/>
          <a:ln w="19050">
            <a:solidFill>
              <a:schemeClr val="tx1"/>
            </a:solidFill>
            <a:round/>
            <a:headEnd/>
            <a:tailEnd/>
          </a:ln>
          <a:effectLst/>
        </p:spPr>
        <p:txBody>
          <a:bodyPr/>
          <a:lstStyle/>
          <a:p>
            <a:endParaRPr lang="zh-CN" altLang="en-US"/>
          </a:p>
        </p:txBody>
      </p:sp>
      <p:grpSp>
        <p:nvGrpSpPr>
          <p:cNvPr id="6" name="Group 62"/>
          <p:cNvGrpSpPr>
            <a:grpSpLocks/>
          </p:cNvGrpSpPr>
          <p:nvPr/>
        </p:nvGrpSpPr>
        <p:grpSpPr bwMode="auto">
          <a:xfrm>
            <a:off x="1212850" y="3817938"/>
            <a:ext cx="5145088" cy="182562"/>
            <a:chOff x="764" y="2405"/>
            <a:chExt cx="3241" cy="115"/>
          </a:xfrm>
        </p:grpSpPr>
        <p:sp>
          <p:nvSpPr>
            <p:cNvPr id="110636" name="Line 44"/>
            <p:cNvSpPr>
              <a:spLocks noChangeShapeType="1"/>
            </p:cNvSpPr>
            <p:nvPr/>
          </p:nvSpPr>
          <p:spPr bwMode="auto">
            <a:xfrm>
              <a:off x="960" y="2469"/>
              <a:ext cx="3045" cy="0"/>
            </a:xfrm>
            <a:prstGeom prst="line">
              <a:avLst/>
            </a:prstGeom>
            <a:noFill/>
            <a:ln w="19050">
              <a:solidFill>
                <a:schemeClr val="tx1"/>
              </a:solidFill>
              <a:prstDash val="dash"/>
              <a:round/>
              <a:headEnd/>
              <a:tailEnd/>
            </a:ln>
            <a:effectLst/>
          </p:spPr>
          <p:txBody>
            <a:bodyPr/>
            <a:lstStyle/>
            <a:p>
              <a:endParaRPr lang="zh-CN" altLang="en-US"/>
            </a:p>
          </p:txBody>
        </p:sp>
        <p:sp>
          <p:nvSpPr>
            <p:cNvPr id="110653" name="Text Box 61"/>
            <p:cNvSpPr txBox="1">
              <a:spLocks noChangeArrowheads="1"/>
            </p:cNvSpPr>
            <p:nvPr/>
          </p:nvSpPr>
          <p:spPr bwMode="auto">
            <a:xfrm>
              <a:off x="764" y="2405"/>
              <a:ext cx="205" cy="115"/>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$50</a:t>
              </a:r>
            </a:p>
          </p:txBody>
        </p:sp>
      </p:grpSp>
      <p:grpSp>
        <p:nvGrpSpPr>
          <p:cNvPr id="7" name="Group 74"/>
          <p:cNvGrpSpPr>
            <a:grpSpLocks/>
          </p:cNvGrpSpPr>
          <p:nvPr/>
        </p:nvGrpSpPr>
        <p:grpSpPr bwMode="auto">
          <a:xfrm>
            <a:off x="1533525" y="5878513"/>
            <a:ext cx="4929188" cy="557212"/>
            <a:chOff x="966" y="3703"/>
            <a:chExt cx="3105" cy="351"/>
          </a:xfrm>
        </p:grpSpPr>
        <p:sp>
          <p:nvSpPr>
            <p:cNvPr id="110649" name="AutoShape 57"/>
            <p:cNvSpPr>
              <a:spLocks/>
            </p:cNvSpPr>
            <p:nvPr/>
          </p:nvSpPr>
          <p:spPr bwMode="auto">
            <a:xfrm rot="5400000">
              <a:off x="1079" y="3590"/>
              <a:ext cx="103" cy="329"/>
            </a:xfrm>
            <a:prstGeom prst="rightBrace">
              <a:avLst>
                <a:gd name="adj1" fmla="val 26618"/>
                <a:gd name="adj2" fmla="val 50000"/>
              </a:avLst>
            </a:prstGeom>
            <a:noFill/>
            <a:ln w="9525">
              <a:solidFill>
                <a:schemeClr val="tx1"/>
              </a:solidFill>
              <a:round/>
              <a:headEnd/>
              <a:tailEnd/>
            </a:ln>
            <a:effectLst/>
          </p:spPr>
          <p:txBody>
            <a:bodyPr wrap="none" anchor="ctr"/>
            <a:lstStyle/>
            <a:p>
              <a:endParaRPr lang="zh-CN" altLang="en-US"/>
            </a:p>
          </p:txBody>
        </p:sp>
        <p:sp>
          <p:nvSpPr>
            <p:cNvPr id="110650" name="AutoShape 58"/>
            <p:cNvSpPr>
              <a:spLocks/>
            </p:cNvSpPr>
            <p:nvPr/>
          </p:nvSpPr>
          <p:spPr bwMode="auto">
            <a:xfrm rot="5400000">
              <a:off x="3432" y="3617"/>
              <a:ext cx="103" cy="329"/>
            </a:xfrm>
            <a:prstGeom prst="rightBrace">
              <a:avLst>
                <a:gd name="adj1" fmla="val 26618"/>
                <a:gd name="adj2" fmla="val 50000"/>
              </a:avLst>
            </a:prstGeom>
            <a:noFill/>
            <a:ln w="9525">
              <a:solidFill>
                <a:schemeClr val="tx1"/>
              </a:solidFill>
              <a:round/>
              <a:headEnd/>
              <a:tailEnd/>
            </a:ln>
            <a:effectLst/>
          </p:spPr>
          <p:txBody>
            <a:bodyPr wrap="none" anchor="ctr"/>
            <a:lstStyle/>
            <a:p>
              <a:endParaRPr lang="zh-CN" altLang="en-US"/>
            </a:p>
          </p:txBody>
        </p:sp>
        <p:sp>
          <p:nvSpPr>
            <p:cNvPr id="110651" name="AutoShape 59"/>
            <p:cNvSpPr>
              <a:spLocks/>
            </p:cNvSpPr>
            <p:nvPr/>
          </p:nvSpPr>
          <p:spPr bwMode="auto">
            <a:xfrm rot="5400000">
              <a:off x="1436" y="3576"/>
              <a:ext cx="103" cy="357"/>
            </a:xfrm>
            <a:prstGeom prst="rightBrace">
              <a:avLst>
                <a:gd name="adj1" fmla="val 28883"/>
                <a:gd name="adj2" fmla="val 50000"/>
              </a:avLst>
            </a:prstGeom>
            <a:noFill/>
            <a:ln w="9525">
              <a:solidFill>
                <a:schemeClr val="tx1"/>
              </a:solidFill>
              <a:round/>
              <a:headEnd/>
              <a:tailEnd/>
            </a:ln>
            <a:effectLst/>
          </p:spPr>
          <p:txBody>
            <a:bodyPr wrap="none" anchor="ctr"/>
            <a:lstStyle/>
            <a:p>
              <a:endParaRPr lang="zh-CN" altLang="en-US"/>
            </a:p>
          </p:txBody>
        </p:sp>
        <p:sp>
          <p:nvSpPr>
            <p:cNvPr id="110652" name="AutoShape 60"/>
            <p:cNvSpPr>
              <a:spLocks/>
            </p:cNvSpPr>
            <p:nvPr/>
          </p:nvSpPr>
          <p:spPr bwMode="auto">
            <a:xfrm rot="5400000">
              <a:off x="3788" y="3610"/>
              <a:ext cx="103" cy="357"/>
            </a:xfrm>
            <a:prstGeom prst="rightBrace">
              <a:avLst>
                <a:gd name="adj1" fmla="val 28883"/>
                <a:gd name="adj2" fmla="val 50000"/>
              </a:avLst>
            </a:prstGeom>
            <a:noFill/>
            <a:ln w="9525">
              <a:solidFill>
                <a:schemeClr val="tx1"/>
              </a:solidFill>
              <a:round/>
              <a:headEnd/>
              <a:tailEnd/>
            </a:ln>
            <a:effectLst/>
          </p:spPr>
          <p:txBody>
            <a:bodyPr wrap="none" anchor="ctr"/>
            <a:lstStyle/>
            <a:p>
              <a:endParaRPr lang="zh-CN" altLang="en-US"/>
            </a:p>
          </p:txBody>
        </p:sp>
        <p:sp>
          <p:nvSpPr>
            <p:cNvPr id="110658" name="Text Box 66"/>
            <p:cNvSpPr txBox="1">
              <a:spLocks noChangeArrowheads="1"/>
            </p:cNvSpPr>
            <p:nvPr/>
          </p:nvSpPr>
          <p:spPr bwMode="auto">
            <a:xfrm>
              <a:off x="998" y="3789"/>
              <a:ext cx="288" cy="230"/>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Local Sales</a:t>
              </a:r>
            </a:p>
          </p:txBody>
        </p:sp>
        <p:sp>
          <p:nvSpPr>
            <p:cNvPr id="110659" name="Text Box 67"/>
            <p:cNvSpPr txBox="1">
              <a:spLocks noChangeArrowheads="1"/>
            </p:cNvSpPr>
            <p:nvPr/>
          </p:nvSpPr>
          <p:spPr bwMode="auto">
            <a:xfrm>
              <a:off x="3350" y="3823"/>
              <a:ext cx="288" cy="230"/>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Local Sales</a:t>
              </a:r>
            </a:p>
          </p:txBody>
        </p:sp>
        <p:sp>
          <p:nvSpPr>
            <p:cNvPr id="110660" name="Text Box 68"/>
            <p:cNvSpPr txBox="1">
              <a:spLocks noChangeArrowheads="1"/>
            </p:cNvSpPr>
            <p:nvPr/>
          </p:nvSpPr>
          <p:spPr bwMode="auto">
            <a:xfrm>
              <a:off x="1334" y="3789"/>
              <a:ext cx="384" cy="230"/>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Exports=Imports</a:t>
              </a:r>
            </a:p>
          </p:txBody>
        </p:sp>
        <p:sp>
          <p:nvSpPr>
            <p:cNvPr id="110661" name="Text Box 69"/>
            <p:cNvSpPr txBox="1">
              <a:spLocks noChangeArrowheads="1"/>
            </p:cNvSpPr>
            <p:nvPr/>
          </p:nvSpPr>
          <p:spPr bwMode="auto">
            <a:xfrm>
              <a:off x="3687" y="3824"/>
              <a:ext cx="384" cy="230"/>
            </a:xfrm>
            <a:prstGeom prst="rect">
              <a:avLst/>
            </a:prstGeom>
            <a:noFill/>
            <a:ln w="9525">
              <a:noFill/>
              <a:miter lim="800000"/>
              <a:headEnd/>
              <a:tailEnd/>
            </a:ln>
            <a:effectLst/>
          </p:spPr>
          <p:txBody>
            <a:bodyPr lIns="0" tIns="0" rIns="0" bIns="0">
              <a:spAutoFit/>
            </a:bodyPr>
            <a:lstStyle/>
            <a:p>
              <a:r>
                <a:rPr lang="en-US" altLang="zh-CN" sz="1200" b="0">
                  <a:ea typeface="宋体" pitchFamily="2" charset="-122"/>
                </a:rPr>
                <a:t>Exports=Imports</a:t>
              </a:r>
            </a:p>
          </p:txBody>
        </p:sp>
      </p:grpSp>
      <p:grpSp>
        <p:nvGrpSpPr>
          <p:cNvPr id="8" name="Group 73"/>
          <p:cNvGrpSpPr>
            <a:grpSpLocks/>
          </p:cNvGrpSpPr>
          <p:nvPr/>
        </p:nvGrpSpPr>
        <p:grpSpPr bwMode="auto">
          <a:xfrm>
            <a:off x="2711450" y="5694363"/>
            <a:ext cx="3189288" cy="493712"/>
            <a:chOff x="1708" y="3587"/>
            <a:chExt cx="2009" cy="311"/>
          </a:xfrm>
        </p:grpSpPr>
        <p:sp>
          <p:nvSpPr>
            <p:cNvPr id="110663" name="Freeform 71"/>
            <p:cNvSpPr>
              <a:spLocks/>
            </p:cNvSpPr>
            <p:nvPr/>
          </p:nvSpPr>
          <p:spPr bwMode="auto">
            <a:xfrm rot="10800000">
              <a:off x="1708" y="3587"/>
              <a:ext cx="2009" cy="178"/>
            </a:xfrm>
            <a:custGeom>
              <a:avLst/>
              <a:gdLst/>
              <a:ahLst/>
              <a:cxnLst>
                <a:cxn ang="0">
                  <a:pos x="0" y="0"/>
                </a:cxn>
                <a:cxn ang="0">
                  <a:pos x="974" y="178"/>
                </a:cxn>
                <a:cxn ang="0">
                  <a:pos x="2009" y="0"/>
                </a:cxn>
              </a:cxnLst>
              <a:rect l="0" t="0" r="r" b="b"/>
              <a:pathLst>
                <a:path w="2009" h="178">
                  <a:moveTo>
                    <a:pt x="0" y="0"/>
                  </a:moveTo>
                  <a:cubicBezTo>
                    <a:pt x="319" y="89"/>
                    <a:pt x="639" y="178"/>
                    <a:pt x="974" y="178"/>
                  </a:cubicBezTo>
                  <a:cubicBezTo>
                    <a:pt x="1309" y="178"/>
                    <a:pt x="1659" y="89"/>
                    <a:pt x="2009" y="0"/>
                  </a:cubicBezTo>
                </a:path>
              </a:pathLst>
            </a:custGeom>
            <a:noFill/>
            <a:ln w="28575" cmpd="sng">
              <a:solidFill>
                <a:schemeClr val="hlink"/>
              </a:solidFill>
              <a:round/>
              <a:headEnd type="triangle" w="med" len="med"/>
              <a:tailEnd type="triangle" w="med" len="med"/>
            </a:ln>
            <a:effectLst/>
          </p:spPr>
          <p:txBody>
            <a:bodyPr/>
            <a:lstStyle/>
            <a:p>
              <a:endParaRPr lang="zh-CN" altLang="en-US"/>
            </a:p>
          </p:txBody>
        </p:sp>
        <p:sp>
          <p:nvSpPr>
            <p:cNvPr id="110664" name="Text Box 72"/>
            <p:cNvSpPr txBox="1">
              <a:spLocks noChangeArrowheads="1"/>
            </p:cNvSpPr>
            <p:nvPr/>
          </p:nvSpPr>
          <p:spPr bwMode="auto">
            <a:xfrm>
              <a:off x="2184" y="3765"/>
              <a:ext cx="1117" cy="133"/>
            </a:xfrm>
            <a:prstGeom prst="rect">
              <a:avLst/>
            </a:prstGeom>
            <a:noFill/>
            <a:ln w="28575">
              <a:solidFill>
                <a:schemeClr val="tx1"/>
              </a:solidFill>
              <a:miter lim="800000"/>
              <a:headEnd/>
              <a:tailEnd/>
            </a:ln>
            <a:effectLst/>
          </p:spPr>
          <p:txBody>
            <a:bodyPr lIns="0" tIns="0" rIns="0" bIns="0">
              <a:spAutoFit/>
            </a:bodyPr>
            <a:lstStyle/>
            <a:p>
              <a:r>
                <a:rPr lang="en-US" altLang="zh-CN" sz="1200">
                  <a:ea typeface="宋体" pitchFamily="2" charset="-122"/>
                </a:rPr>
                <a:t>Reciprocal Dumping</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left)">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zh-CN" altLang="en-US" sz="3200" dirty="0">
                <a:solidFill>
                  <a:srgbClr val="0070C0"/>
                </a:solidFill>
                <a:latin typeface="宋体" pitchFamily="2" charset="-122"/>
                <a:ea typeface="宋体" pitchFamily="2" charset="-122"/>
              </a:rPr>
              <a:t>均质产品条件下的不完全竞争</a:t>
            </a:r>
            <a:r>
              <a:rPr lang="en-US" altLang="zh-CN" sz="3200" dirty="0">
                <a:solidFill>
                  <a:srgbClr val="0070C0"/>
                </a:solidFill>
                <a:latin typeface="宋体" pitchFamily="2" charset="-122"/>
                <a:ea typeface="宋体" pitchFamily="2" charset="-122"/>
              </a:rPr>
              <a:t>:</a:t>
            </a:r>
            <a:r>
              <a:rPr lang="zh-CN" altLang="en-US" sz="3200" dirty="0">
                <a:solidFill>
                  <a:srgbClr val="0070C0"/>
                </a:solidFill>
                <a:latin typeface="宋体" pitchFamily="2" charset="-122"/>
                <a:ea typeface="宋体" pitchFamily="2" charset="-122"/>
              </a:rPr>
              <a:t>以倾销为例</a:t>
            </a:r>
            <a:endParaRPr lang="en-US" altLang="zh-CN" sz="3200" dirty="0">
              <a:solidFill>
                <a:srgbClr val="0070C0"/>
              </a:solidFill>
              <a:latin typeface="宋体" pitchFamily="2" charset="-122"/>
              <a:ea typeface="宋体" pitchFamily="2" charset="-122"/>
            </a:endParaRPr>
          </a:p>
        </p:txBody>
      </p:sp>
      <p:sp>
        <p:nvSpPr>
          <p:cNvPr id="108547" name="Rectangle 3"/>
          <p:cNvSpPr>
            <a:spLocks noGrp="1" noChangeArrowheads="1"/>
          </p:cNvSpPr>
          <p:nvPr>
            <p:ph type="body" idx="1"/>
          </p:nvPr>
        </p:nvSpPr>
        <p:spPr/>
        <p:txBody>
          <a:bodyPr/>
          <a:lstStyle/>
          <a:p>
            <a:pPr marL="342900" lvl="1" indent="-342900">
              <a:buFontTx/>
              <a:buChar char="•"/>
            </a:pPr>
            <a:r>
              <a:rPr lang="zh-CN" altLang="en-US" dirty="0">
                <a:solidFill>
                  <a:srgbClr val="0070C0"/>
                </a:solidFill>
                <a:latin typeface="宋体" pitchFamily="2" charset="-122"/>
                <a:ea typeface="宋体" pitchFamily="2" charset="-122"/>
              </a:rPr>
              <a:t>结论</a:t>
            </a:r>
            <a:endParaRPr lang="en-US" altLang="zh-CN" dirty="0">
              <a:solidFill>
                <a:srgbClr val="0070C0"/>
              </a:solidFill>
              <a:latin typeface="宋体" pitchFamily="2" charset="-122"/>
              <a:ea typeface="宋体" pitchFamily="2" charset="-122"/>
            </a:endParaRPr>
          </a:p>
          <a:p>
            <a:pPr marL="742950" lvl="2" indent="-342900"/>
            <a:r>
              <a:rPr lang="zh-CN" altLang="en-US" dirty="0">
                <a:solidFill>
                  <a:srgbClr val="0070C0"/>
                </a:solidFill>
                <a:latin typeface="宋体" pitchFamily="2" charset="-122"/>
                <a:ea typeface="宋体" pitchFamily="2" charset="-122"/>
              </a:rPr>
              <a:t>均质产品也可能出现双向贸易；</a:t>
            </a:r>
            <a:endParaRPr lang="en-US" altLang="zh-CN" dirty="0">
              <a:solidFill>
                <a:srgbClr val="0070C0"/>
              </a:solidFill>
              <a:latin typeface="宋体" pitchFamily="2" charset="-122"/>
              <a:ea typeface="宋体" pitchFamily="2" charset="-122"/>
            </a:endParaRPr>
          </a:p>
          <a:p>
            <a:pPr marL="1200150" lvl="3" indent="-342900"/>
            <a:r>
              <a:rPr lang="zh-CN" altLang="en-US" sz="2400" dirty="0">
                <a:solidFill>
                  <a:srgbClr val="0070C0"/>
                </a:solidFill>
                <a:latin typeface="宋体" pitchFamily="2" charset="-122"/>
                <a:ea typeface="宋体" pitchFamily="2" charset="-122"/>
              </a:rPr>
              <a:t>不完全竞争下企业有进入彼此市场的动力；</a:t>
            </a:r>
            <a:endParaRPr lang="en-US" altLang="zh-CN" sz="2400" dirty="0">
              <a:solidFill>
                <a:srgbClr val="0070C0"/>
              </a:solidFill>
              <a:latin typeface="宋体" pitchFamily="2" charset="-122"/>
              <a:ea typeface="宋体" pitchFamily="2" charset="-122"/>
            </a:endParaRPr>
          </a:p>
          <a:p>
            <a:pPr marL="742950" lvl="2" indent="-342900"/>
            <a:r>
              <a:rPr lang="zh-CN" altLang="en-US" dirty="0">
                <a:solidFill>
                  <a:srgbClr val="0070C0"/>
                </a:solidFill>
                <a:latin typeface="宋体" pitchFamily="2" charset="-122"/>
                <a:ea typeface="宋体" pitchFamily="2" charset="-122"/>
              </a:rPr>
              <a:t>两个市场上，进口品的进入都降低了均衡价格。</a:t>
            </a:r>
            <a:endParaRPr lang="en-US" altLang="zh-CN" dirty="0">
              <a:solidFill>
                <a:srgbClr val="0070C0"/>
              </a:solidFill>
              <a:latin typeface="宋体" pitchFamily="2" charset="-122"/>
              <a:ea typeface="宋体" pitchFamily="2" charset="-122"/>
            </a:endParaRPr>
          </a:p>
          <a:p>
            <a:pPr marL="1200150" lvl="3" indent="-342900"/>
            <a:r>
              <a:rPr lang="zh-CN" altLang="en-US" sz="2400" dirty="0">
                <a:solidFill>
                  <a:srgbClr val="0070C0"/>
                </a:solidFill>
                <a:latin typeface="宋体" pitchFamily="2" charset="-122"/>
                <a:ea typeface="宋体" pitchFamily="2" charset="-122"/>
              </a:rPr>
              <a:t>消费者受益！</a:t>
            </a:r>
            <a:endParaRPr lang="en-US" altLang="zh-CN" sz="2400" dirty="0">
              <a:solidFill>
                <a:srgbClr val="0070C0"/>
              </a:solidFill>
              <a:latin typeface="宋体" pitchFamily="2" charset="-122"/>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5"/>
          <p:cNvSpPr>
            <a:spLocks noChangeArrowheads="1"/>
          </p:cNvSpPr>
          <p:nvPr/>
        </p:nvSpPr>
        <p:spPr bwMode="auto">
          <a:xfrm>
            <a:off x="566738" y="828675"/>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rgbClr val="0070C0"/>
                </a:solidFill>
                <a:latin typeface="宋体" pitchFamily="2" charset="-122"/>
                <a:ea typeface="宋体" pitchFamily="2" charset="-122"/>
              </a:rPr>
              <a:t>三种贸易理论的对比</a:t>
            </a:r>
            <a:endParaRPr lang="en-US" sz="28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4949047"/>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李嘉图模型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单要素假定；技术不同决定贸易；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实际工资差异取决于绝对优势；</a:t>
            </a:r>
            <a:endParaRPr lang="en-US" altLang="zh-CN" sz="18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特定要素模型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单流动要素假定；技术不同决定贸易；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贸易部门特定要素受益，非贸易部门特定要素受损，流动要素实际收益影响不确定；</a:t>
            </a:r>
            <a:endParaRPr lang="en-US" altLang="zh-CN" sz="18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双流动要素假定；资源禀赋不同决定贸易；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丰裕要素从贸易中受益，稀缺要素从贸易中受损；</a:t>
            </a:r>
            <a:endParaRPr lang="en-US" altLang="zh-CN" sz="1800" dirty="0">
              <a:solidFill>
                <a:srgbClr val="0070C0"/>
              </a:solidFill>
              <a:latin typeface="宋体" pitchFamily="2" charset="-122"/>
              <a:ea typeface="宋体" pitchFamily="2" charset="-122"/>
            </a:endParaRPr>
          </a:p>
          <a:p>
            <a:pPr lvl="1">
              <a:spcBef>
                <a:spcPct val="10000"/>
              </a:spcBef>
              <a:spcAft>
                <a:spcPct val="10000"/>
              </a:spcAft>
            </a:pPr>
            <a:endParaRPr lang="en-US" altLang="zh-CN" sz="1800" dirty="0">
              <a:solidFill>
                <a:srgbClr val="FF0000"/>
              </a:solidFill>
              <a:latin typeface="宋体" pitchFamily="2" charset="-122"/>
              <a:ea typeface="宋体" pitchFamily="2" charset="-122"/>
            </a:endParaRPr>
          </a:p>
          <a:p>
            <a:pPr lvl="1">
              <a:spcBef>
                <a:spcPct val="10000"/>
              </a:spcBef>
              <a:spcAft>
                <a:spcPct val="10000"/>
              </a:spcAft>
            </a:pPr>
            <a:r>
              <a:rPr lang="zh-CN" altLang="en-US" sz="2400" dirty="0">
                <a:solidFill>
                  <a:srgbClr val="FF0000"/>
                </a:solidFill>
                <a:latin typeface="宋体" pitchFamily="2" charset="-122"/>
                <a:ea typeface="宋体" pitchFamily="2" charset="-122"/>
                <a:cs typeface="Times New Roman" pitchFamily="18" charset="0"/>
              </a:rPr>
              <a:t>***均是针对不同产品，没法解释同一种产品！！！</a:t>
            </a:r>
            <a:endParaRPr lang="en-US" altLang="zh-CN" sz="2400" dirty="0">
              <a:solidFill>
                <a:srgbClr val="FF0000"/>
              </a:solidFill>
              <a:latin typeface="宋体" pitchFamily="2" charset="-122"/>
              <a:ea typeface="宋体" pitchFamily="2" charset="-122"/>
              <a:cs typeface="Times New Roman" pitchFamily="18" charset="0"/>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utoUpdateAnimBg="0"/>
      <p:bldP spid="2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Rectangle 3"/>
          <p:cNvSpPr>
            <a:spLocks noGrp="1" noChangeArrowheads="1"/>
          </p:cNvSpPr>
          <p:nvPr>
            <p:ph type="body" idx="1"/>
          </p:nvPr>
        </p:nvSpPr>
        <p:spPr>
          <a:xfrm>
            <a:off x="500034" y="357166"/>
            <a:ext cx="8358246" cy="6143668"/>
          </a:xfrm>
        </p:spPr>
        <p:txBody>
          <a:bodyPr/>
          <a:lstStyle/>
          <a:p>
            <a:r>
              <a:rPr lang="zh-CN" altLang="en-US" sz="3600" dirty="0">
                <a:solidFill>
                  <a:srgbClr val="0070C0"/>
                </a:solidFill>
                <a:latin typeface="宋体" pitchFamily="2" charset="-122"/>
                <a:ea typeface="宋体" pitchFamily="2" charset="-122"/>
              </a:rPr>
              <a:t>新的假设</a:t>
            </a:r>
            <a:r>
              <a:rPr lang="en-US" altLang="zh-CN" sz="3600" dirty="0">
                <a:solidFill>
                  <a:srgbClr val="0070C0"/>
                </a:solidFill>
                <a:latin typeface="宋体" pitchFamily="2" charset="-122"/>
                <a:ea typeface="宋体" pitchFamily="2" charset="-122"/>
              </a:rPr>
              <a:t>——</a:t>
            </a:r>
            <a:r>
              <a:rPr lang="zh-CN" altLang="en-US" sz="3600" dirty="0">
                <a:solidFill>
                  <a:srgbClr val="0070C0"/>
                </a:solidFill>
                <a:latin typeface="宋体" pitchFamily="2" charset="-122"/>
                <a:ea typeface="宋体" pitchFamily="2" charset="-122"/>
              </a:rPr>
              <a:t>垄断</a:t>
            </a:r>
            <a:r>
              <a:rPr lang="zh-CN" altLang="en-US" sz="3600" dirty="0" smtClean="0">
                <a:solidFill>
                  <a:srgbClr val="0070C0"/>
                </a:solidFill>
                <a:latin typeface="宋体" pitchFamily="2" charset="-122"/>
                <a:ea typeface="宋体" pitchFamily="2" charset="-122"/>
              </a:rPr>
              <a:t>竞争</a:t>
            </a:r>
            <a:endParaRPr lang="en-US" altLang="zh-CN" sz="3600" dirty="0" smtClean="0">
              <a:solidFill>
                <a:srgbClr val="0070C0"/>
              </a:solidFill>
              <a:latin typeface="宋体" pitchFamily="2" charset="-122"/>
              <a:ea typeface="宋体" pitchFamily="2" charset="-122"/>
            </a:endParaRPr>
          </a:p>
          <a:p>
            <a:pPr>
              <a:buNone/>
            </a:pPr>
            <a:r>
              <a:rPr lang="zh-CN" altLang="en-US" sz="3600" dirty="0" smtClean="0">
                <a:solidFill>
                  <a:srgbClr val="0070C0"/>
                </a:solidFill>
                <a:latin typeface="宋体" pitchFamily="2" charset="-122"/>
                <a:ea typeface="宋体" pitchFamily="2" charset="-122"/>
              </a:rPr>
              <a:t>垄断竞争的基本特征：</a:t>
            </a:r>
            <a:endParaRPr lang="en-US" altLang="zh-CN" sz="3600" dirty="0" smtClean="0">
              <a:solidFill>
                <a:srgbClr val="0070C0"/>
              </a:solidFill>
              <a:latin typeface="宋体" pitchFamily="2" charset="-122"/>
              <a:ea typeface="宋体" pitchFamily="2" charset="-122"/>
            </a:endParaRPr>
          </a:p>
          <a:p>
            <a:pPr indent="-396000">
              <a:lnSpc>
                <a:spcPts val="4700"/>
              </a:lnSpc>
              <a:buFont typeface="Wingdings" pitchFamily="2" charset="2"/>
              <a:buChar char="Ø"/>
            </a:pPr>
            <a:r>
              <a:rPr lang="en-US" altLang="zh-CN" sz="2800" dirty="0" smtClean="0">
                <a:solidFill>
                  <a:srgbClr val="0070C0"/>
                </a:solidFill>
                <a:latin typeface="宋体" pitchFamily="2" charset="-122"/>
                <a:ea typeface="宋体" pitchFamily="2" charset="-122"/>
              </a:rPr>
              <a:t>1</a:t>
            </a:r>
            <a:r>
              <a:rPr lang="zh-CN" altLang="en-US" sz="2800" dirty="0" smtClean="0">
                <a:solidFill>
                  <a:srgbClr val="0070C0"/>
                </a:solidFill>
                <a:latin typeface="宋体" pitchFamily="2" charset="-122"/>
                <a:ea typeface="宋体" pitchFamily="2" charset="-122"/>
              </a:rPr>
              <a:t>、产品差异化，不同厂商都具有定价，但都无法获得垄断利润；</a:t>
            </a:r>
            <a:endParaRPr lang="en-US" altLang="zh-CN" sz="2800" dirty="0" smtClean="0">
              <a:solidFill>
                <a:srgbClr val="0070C0"/>
              </a:solidFill>
              <a:latin typeface="宋体" pitchFamily="2" charset="-122"/>
              <a:ea typeface="宋体" pitchFamily="2" charset="-122"/>
            </a:endParaRPr>
          </a:p>
          <a:p>
            <a:pPr indent="-396000">
              <a:lnSpc>
                <a:spcPts val="4700"/>
              </a:lnSpc>
              <a:buFont typeface="Wingdings" pitchFamily="2" charset="2"/>
              <a:buChar char="Ø"/>
            </a:pPr>
            <a:r>
              <a:rPr lang="zh-CN" altLang="en-US" sz="2800" dirty="0" smtClean="0">
                <a:solidFill>
                  <a:srgbClr val="0070C0"/>
                </a:solidFill>
                <a:latin typeface="宋体" pitchFamily="2" charset="-122"/>
                <a:ea typeface="宋体" pitchFamily="2" charset="-122"/>
              </a:rPr>
              <a:t>规模收益递增，也称规模经济，厂商通过专业化生产降低平均成本</a:t>
            </a:r>
            <a:r>
              <a:rPr lang="en-US" altLang="zh-CN" sz="2800" dirty="0" smtClean="0">
                <a:solidFill>
                  <a:srgbClr val="0070C0"/>
                </a:solidFill>
                <a:latin typeface="宋体" pitchFamily="2" charset="-122"/>
                <a:ea typeface="宋体" pitchFamily="2" charset="-122"/>
              </a:rPr>
              <a:t>,</a:t>
            </a:r>
            <a:r>
              <a:rPr lang="zh-CN" altLang="en-US" sz="2800" dirty="0" smtClean="0">
                <a:solidFill>
                  <a:srgbClr val="0070C0"/>
                </a:solidFill>
                <a:latin typeface="宋体" pitchFamily="2" charset="-122"/>
                <a:ea typeface="宋体" pitchFamily="2" charset="-122"/>
              </a:rPr>
              <a:t>平均成本随产量的增加而下降</a:t>
            </a:r>
            <a:r>
              <a:rPr lang="en-US" altLang="zh-CN" sz="2800" dirty="0" smtClean="0">
                <a:solidFill>
                  <a:srgbClr val="0070C0"/>
                </a:solidFill>
                <a:latin typeface="宋体" pitchFamily="2" charset="-122"/>
                <a:ea typeface="宋体" pitchFamily="2" charset="-122"/>
              </a:rPr>
              <a:t>,</a:t>
            </a:r>
            <a:r>
              <a:rPr lang="zh-CN" altLang="en-US" sz="2800" dirty="0" smtClean="0">
                <a:solidFill>
                  <a:srgbClr val="0070C0"/>
                </a:solidFill>
                <a:latin typeface="宋体" pitchFamily="2" charset="-122"/>
                <a:ea typeface="宋体" pitchFamily="2" charset="-122"/>
              </a:rPr>
              <a:t>边际成本低于平均成本。</a:t>
            </a:r>
            <a:endParaRPr lang="en-US" altLang="zh-CN" sz="2800" dirty="0" smtClean="0">
              <a:solidFill>
                <a:srgbClr val="0070C0"/>
              </a:solidFill>
              <a:latin typeface="宋体" pitchFamily="2" charset="-122"/>
              <a:ea typeface="宋体" pitchFamily="2" charset="-122"/>
            </a:endParaRPr>
          </a:p>
          <a:p>
            <a:pPr>
              <a:lnSpc>
                <a:spcPts val="4700"/>
              </a:lnSpc>
              <a:buNone/>
            </a:pPr>
            <a:r>
              <a:rPr lang="en-US" altLang="zh-CN" dirty="0" smtClean="0">
                <a:solidFill>
                  <a:srgbClr val="0070C0"/>
                </a:solidFill>
                <a:latin typeface="宋体" pitchFamily="2" charset="-122"/>
                <a:ea typeface="宋体" pitchFamily="2" charset="-122"/>
              </a:rPr>
              <a:t>  </a:t>
            </a:r>
            <a:r>
              <a:rPr lang="zh-CN" altLang="en-US" sz="2800" dirty="0" smtClean="0">
                <a:solidFill>
                  <a:srgbClr val="FF0000"/>
                </a:solidFill>
                <a:latin typeface="宋体" pitchFamily="2" charset="-122"/>
                <a:ea typeface="宋体" pitchFamily="2" charset="-122"/>
              </a:rPr>
              <a:t>规模收益递增创造了一个即使贸易国在技术与要素禀赋相似贸易仍然会发生的理由。</a:t>
            </a:r>
            <a:endParaRPr lang="en-US" altLang="zh-CN" sz="3600" dirty="0" smtClean="0">
              <a:solidFill>
                <a:srgbClr val="FF0000"/>
              </a:solidFill>
              <a:latin typeface="宋体" pitchFamily="2" charset="-122"/>
              <a:ea typeface="宋体" pitchFamily="2"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642910" y="214290"/>
            <a:ext cx="7772400" cy="604822"/>
          </a:xfrm>
        </p:spPr>
        <p:txBody>
          <a:bodyPr/>
          <a:lstStyle/>
          <a:p>
            <a:r>
              <a:rPr lang="zh-CN" altLang="en-US" dirty="0">
                <a:solidFill>
                  <a:srgbClr val="0070C0"/>
                </a:solidFill>
                <a:latin typeface="宋体" pitchFamily="2" charset="-122"/>
                <a:ea typeface="宋体" pitchFamily="2" charset="-122"/>
              </a:rPr>
              <a:t>不完全竞争基本原理</a:t>
            </a:r>
            <a:endParaRPr lang="en-US" altLang="zh-CN" dirty="0">
              <a:solidFill>
                <a:srgbClr val="0070C0"/>
              </a:solidFill>
              <a:latin typeface="宋体" pitchFamily="2" charset="-122"/>
              <a:ea typeface="宋体" pitchFamily="2" charset="-122"/>
            </a:endParaRPr>
          </a:p>
        </p:txBody>
      </p:sp>
      <p:sp>
        <p:nvSpPr>
          <p:cNvPr id="24579" name="Rectangle 3"/>
          <p:cNvSpPr>
            <a:spLocks noGrp="1" noChangeArrowheads="1"/>
          </p:cNvSpPr>
          <p:nvPr>
            <p:ph type="body" idx="1"/>
          </p:nvPr>
        </p:nvSpPr>
        <p:spPr>
          <a:xfrm>
            <a:off x="357158" y="928670"/>
            <a:ext cx="8786842" cy="1500198"/>
          </a:xfrm>
        </p:spPr>
        <p:txBody>
          <a:bodyPr/>
          <a:lstStyle/>
          <a:p>
            <a:pPr lvl="1">
              <a:buNone/>
            </a:pPr>
            <a:r>
              <a:rPr lang="zh-CN" altLang="en-US" dirty="0">
                <a:solidFill>
                  <a:srgbClr val="0070C0"/>
                </a:solidFill>
                <a:latin typeface="宋体" pitchFamily="2" charset="-122"/>
                <a:ea typeface="宋体" pitchFamily="2" charset="-122"/>
              </a:rPr>
              <a:t>垄断</a:t>
            </a:r>
            <a:r>
              <a:rPr lang="zh-CN" altLang="en-US" dirty="0" smtClean="0">
                <a:solidFill>
                  <a:srgbClr val="0070C0"/>
                </a:solidFill>
                <a:latin typeface="宋体" pitchFamily="2" charset="-122"/>
                <a:ea typeface="宋体" pitchFamily="2" charset="-122"/>
              </a:rPr>
              <a:t>均衡：</a:t>
            </a:r>
            <a:r>
              <a:rPr lang="zh-CN" altLang="en-US" sz="2000" dirty="0" smtClean="0">
                <a:solidFill>
                  <a:srgbClr val="0070C0"/>
                </a:solidFill>
                <a:latin typeface="宋体" pitchFamily="2" charset="-122"/>
                <a:ea typeface="宋体" pitchFamily="2" charset="-122"/>
              </a:rPr>
              <a:t>厂商决策点：</a:t>
            </a:r>
            <a:r>
              <a:rPr lang="en-US" altLang="zh-CN" sz="2000" dirty="0" smtClean="0">
                <a:solidFill>
                  <a:srgbClr val="0070C0"/>
                </a:solidFill>
                <a:latin typeface="宋体" pitchFamily="2" charset="-122"/>
                <a:ea typeface="宋体" pitchFamily="2" charset="-122"/>
              </a:rPr>
              <a:t>MR=MC</a:t>
            </a:r>
            <a:r>
              <a:rPr lang="zh-CN" altLang="en-US" sz="2000" dirty="0" smtClean="0">
                <a:solidFill>
                  <a:srgbClr val="0070C0"/>
                </a:solidFill>
                <a:latin typeface="宋体" pitchFamily="2" charset="-122"/>
                <a:ea typeface="宋体" pitchFamily="2" charset="-122"/>
              </a:rPr>
              <a:t>，对应价格在需求曲线</a:t>
            </a:r>
            <a:r>
              <a:rPr lang="en-US" altLang="zh-CN" sz="2000" dirty="0" smtClean="0">
                <a:solidFill>
                  <a:srgbClr val="0070C0"/>
                </a:solidFill>
                <a:latin typeface="宋体" pitchFamily="2" charset="-122"/>
                <a:ea typeface="宋体" pitchFamily="2" charset="-122"/>
              </a:rPr>
              <a:t>D</a:t>
            </a:r>
            <a:r>
              <a:rPr lang="zh-CN" altLang="en-US" sz="2000" dirty="0" smtClean="0">
                <a:solidFill>
                  <a:srgbClr val="0070C0"/>
                </a:solidFill>
                <a:latin typeface="宋体" pitchFamily="2" charset="-122"/>
                <a:ea typeface="宋体" pitchFamily="2" charset="-122"/>
              </a:rPr>
              <a:t>上</a:t>
            </a:r>
            <a:endParaRPr lang="en-US" altLang="zh-CN" sz="2000" dirty="0" smtClean="0">
              <a:solidFill>
                <a:srgbClr val="0070C0"/>
              </a:solidFill>
              <a:latin typeface="宋体" pitchFamily="2" charset="-122"/>
              <a:ea typeface="宋体" pitchFamily="2" charset="-122"/>
            </a:endParaRPr>
          </a:p>
          <a:p>
            <a:pPr>
              <a:buNone/>
            </a:pPr>
            <a:r>
              <a:rPr lang="zh-CN" altLang="en-US" sz="2400" dirty="0" smtClean="0">
                <a:solidFill>
                  <a:srgbClr val="0070C0"/>
                </a:solidFill>
                <a:latin typeface="宋体" pitchFamily="2" charset="-122"/>
                <a:ea typeface="宋体" pitchFamily="2" charset="-122"/>
              </a:rPr>
              <a:t>   边际收入：</a:t>
            </a:r>
            <a:r>
              <a:rPr lang="zh-CN" altLang="en-US" sz="2000" dirty="0" smtClean="0"/>
              <a:t>指生产</a:t>
            </a:r>
            <a:r>
              <a:rPr lang="en-US" altLang="zh-CN" sz="2000" dirty="0" smtClean="0"/>
              <a:t>/</a:t>
            </a:r>
            <a:r>
              <a:rPr lang="zh-CN" altLang="en-US" sz="2000" dirty="0" smtClean="0"/>
              <a:t>销售量</a:t>
            </a:r>
            <a:r>
              <a:rPr lang="zh-CN" altLang="en-US" sz="2000" dirty="0"/>
              <a:t>变动一个单位所导致的收入变动</a:t>
            </a:r>
            <a:r>
              <a:rPr lang="zh-CN" altLang="en-US" sz="2000" dirty="0" smtClean="0"/>
              <a:t>额</a:t>
            </a:r>
            <a:endParaRPr lang="en-US" altLang="zh-CN" sz="2000" dirty="0" smtClean="0"/>
          </a:p>
          <a:p>
            <a:pPr>
              <a:buNone/>
            </a:pPr>
            <a:r>
              <a:rPr lang="zh-CN" altLang="en-US" sz="2400" dirty="0" smtClean="0">
                <a:solidFill>
                  <a:srgbClr val="0070C0"/>
                </a:solidFill>
                <a:latin typeface="宋体" pitchFamily="2" charset="-122"/>
                <a:ea typeface="宋体" pitchFamily="2" charset="-122"/>
              </a:rPr>
              <a:t>   边际成本：</a:t>
            </a:r>
            <a:r>
              <a:rPr lang="zh-CN" altLang="en-US" sz="2000" dirty="0" smtClean="0"/>
              <a:t>指企业</a:t>
            </a:r>
            <a:r>
              <a:rPr lang="zh-CN" altLang="en-US" sz="2000" dirty="0"/>
              <a:t>增加</a:t>
            </a:r>
            <a:r>
              <a:rPr lang="zh-CN" altLang="en-US" sz="2000" dirty="0" smtClean="0"/>
              <a:t>生产一单位商品</a:t>
            </a:r>
            <a:r>
              <a:rPr lang="zh-CN" altLang="en-US" sz="2000" dirty="0"/>
              <a:t>产生的成本的增加量</a:t>
            </a:r>
            <a:endParaRPr lang="en-US" altLang="zh-CN" sz="2000" dirty="0"/>
          </a:p>
        </p:txBody>
      </p:sp>
      <p:pic>
        <p:nvPicPr>
          <p:cNvPr id="26625" name="Picture 1"/>
          <p:cNvPicPr>
            <a:picLocks noChangeAspect="1" noChangeArrowheads="1"/>
          </p:cNvPicPr>
          <p:nvPr/>
        </p:nvPicPr>
        <p:blipFill>
          <a:blip r:embed="rId3"/>
          <a:srcRect/>
          <a:stretch>
            <a:fillRect/>
          </a:stretch>
        </p:blipFill>
        <p:spPr bwMode="auto">
          <a:xfrm>
            <a:off x="1334600" y="2424354"/>
            <a:ext cx="6831957" cy="4357718"/>
          </a:xfrm>
          <a:prstGeom prst="rect">
            <a:avLst/>
          </a:prstGeom>
          <a:noFill/>
          <a:ln w="9525">
            <a:noFill/>
            <a:miter lim="800000"/>
            <a:headEnd/>
            <a:tailEnd/>
          </a:ln>
          <a:effectLst/>
        </p:spPr>
      </p:pic>
      <p:sp>
        <p:nvSpPr>
          <p:cNvPr id="4" name="文本框 3"/>
          <p:cNvSpPr txBox="1"/>
          <p:nvPr/>
        </p:nvSpPr>
        <p:spPr>
          <a:xfrm>
            <a:off x="251520" y="3770663"/>
            <a:ext cx="1406530" cy="307777"/>
          </a:xfrm>
          <a:prstGeom prst="rect">
            <a:avLst/>
          </a:prstGeom>
          <a:noFill/>
        </p:spPr>
        <p:txBody>
          <a:bodyPr wrap="square" rtlCol="0">
            <a:spAutoFit/>
          </a:bodyPr>
          <a:lstStyle/>
          <a:p>
            <a:r>
              <a:rPr lang="en-US" altLang="zh-CN" sz="1400" dirty="0">
                <a:latin typeface="Times" charset="0"/>
                <a:cs typeface="ＭＳ Ｐゴシック" charset="-128"/>
              </a:rPr>
              <a:t>monopoly</a:t>
            </a:r>
            <a:r>
              <a:rPr lang="en-US" altLang="zh-CN" sz="1200" dirty="0">
                <a:latin typeface="Times" charset="0"/>
                <a:cs typeface="ＭＳ Ｐゴシック" charset="-128"/>
              </a:rPr>
              <a:t> </a:t>
            </a:r>
            <a:r>
              <a:rPr lang="zh-CN" altLang="en-US" sz="1200" dirty="0">
                <a:latin typeface="Times" charset="0"/>
                <a:cs typeface="ＭＳ Ｐゴシック" charset="-128"/>
              </a:rPr>
              <a:t>垄断</a:t>
            </a:r>
            <a:endParaRPr lang="zh-CN" altLang="en-US" sz="1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42910" y="214290"/>
            <a:ext cx="7772400" cy="461946"/>
          </a:xfrm>
        </p:spPr>
        <p:txBody>
          <a:bodyPr/>
          <a:lstStyle/>
          <a:p>
            <a:r>
              <a:rPr lang="zh-CN" altLang="en-US" dirty="0" smtClean="0">
                <a:solidFill>
                  <a:srgbClr val="0070C0"/>
                </a:solidFill>
                <a:latin typeface="宋体" pitchFamily="2" charset="-122"/>
                <a:ea typeface="宋体" pitchFamily="2" charset="-122"/>
              </a:rPr>
              <a:t>不完全竞争基本原理</a:t>
            </a:r>
            <a:endParaRPr lang="zh-CN" altLang="en-US" dirty="0"/>
          </a:p>
        </p:txBody>
      </p:sp>
      <p:sp>
        <p:nvSpPr>
          <p:cNvPr id="3" name="内容占位符 2"/>
          <p:cNvSpPr>
            <a:spLocks noGrp="1"/>
          </p:cNvSpPr>
          <p:nvPr>
            <p:ph idx="1"/>
          </p:nvPr>
        </p:nvSpPr>
        <p:spPr>
          <a:xfrm>
            <a:off x="685800" y="928670"/>
            <a:ext cx="7772400" cy="5167330"/>
          </a:xfrm>
        </p:spPr>
        <p:txBody>
          <a:bodyPr/>
          <a:lstStyle/>
          <a:p>
            <a:r>
              <a:rPr lang="zh-CN" altLang="en-US" dirty="0" smtClean="0">
                <a:solidFill>
                  <a:srgbClr val="0070C0"/>
                </a:solidFill>
                <a:latin typeface="宋体" pitchFamily="2" charset="-122"/>
                <a:ea typeface="宋体" pitchFamily="2" charset="-122"/>
              </a:rPr>
              <a:t>双头垄断下的需求</a:t>
            </a:r>
            <a:endParaRPr lang="en-US" altLang="zh-CN" dirty="0" smtClean="0">
              <a:solidFill>
                <a:srgbClr val="0070C0"/>
              </a:solidFill>
              <a:latin typeface="宋体" pitchFamily="2" charset="-122"/>
              <a:ea typeface="宋体" pitchFamily="2" charset="-122"/>
            </a:endParaRPr>
          </a:p>
          <a:p>
            <a:endParaRPr lang="zh-CN" altLang="en-US" dirty="0"/>
          </a:p>
        </p:txBody>
      </p:sp>
      <p:pic>
        <p:nvPicPr>
          <p:cNvPr id="57346" name="Picture 2"/>
          <p:cNvPicPr>
            <a:picLocks noChangeAspect="1" noChangeArrowheads="1"/>
          </p:cNvPicPr>
          <p:nvPr/>
        </p:nvPicPr>
        <p:blipFill>
          <a:blip r:embed="rId2"/>
          <a:srcRect/>
          <a:stretch>
            <a:fillRect/>
          </a:stretch>
        </p:blipFill>
        <p:spPr bwMode="auto">
          <a:xfrm>
            <a:off x="1643042" y="1571612"/>
            <a:ext cx="6072230" cy="4955668"/>
          </a:xfrm>
          <a:prstGeom prst="rect">
            <a:avLst/>
          </a:prstGeom>
          <a:noFill/>
          <a:ln w="9525">
            <a:noFill/>
            <a:miter lim="800000"/>
            <a:headEnd/>
            <a:tailEnd/>
          </a:ln>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a:xfrm>
            <a:off x="714348" y="214290"/>
            <a:ext cx="7772400" cy="676260"/>
          </a:xfrm>
        </p:spPr>
        <p:txBody>
          <a:bodyPr/>
          <a:lstStyle/>
          <a:p>
            <a:r>
              <a:rPr lang="zh-CN" altLang="en-US" sz="4000" dirty="0" smtClean="0">
                <a:solidFill>
                  <a:srgbClr val="0070C0"/>
                </a:solidFill>
                <a:latin typeface="宋体" pitchFamily="2" charset="-122"/>
                <a:ea typeface="宋体" pitchFamily="2" charset="-122"/>
              </a:rPr>
              <a:t>垄断竞争条件下的贸易</a:t>
            </a:r>
            <a:endParaRPr lang="en-US" altLang="zh-CN" sz="4000" dirty="0">
              <a:solidFill>
                <a:srgbClr val="0070C0"/>
              </a:solidFill>
              <a:latin typeface="宋体" pitchFamily="2" charset="-122"/>
              <a:ea typeface="宋体" pitchFamily="2" charset="-122"/>
            </a:endParaRPr>
          </a:p>
        </p:txBody>
      </p:sp>
      <p:sp>
        <p:nvSpPr>
          <p:cNvPr id="24579" name="Rectangle 3"/>
          <p:cNvSpPr>
            <a:spLocks noGrp="1" noChangeArrowheads="1"/>
          </p:cNvSpPr>
          <p:nvPr>
            <p:ph type="body" idx="1"/>
          </p:nvPr>
        </p:nvSpPr>
        <p:spPr>
          <a:xfrm>
            <a:off x="357158" y="1000108"/>
            <a:ext cx="8358246" cy="5857892"/>
          </a:xfrm>
        </p:spPr>
        <p:txBody>
          <a:bodyPr/>
          <a:lstStyle/>
          <a:p>
            <a:r>
              <a:rPr lang="zh-CN" altLang="en-US" dirty="0">
                <a:solidFill>
                  <a:srgbClr val="0070C0"/>
                </a:solidFill>
                <a:latin typeface="宋体" pitchFamily="2" charset="-122"/>
                <a:ea typeface="宋体" pitchFamily="2" charset="-122"/>
              </a:rPr>
              <a:t>几个假设</a:t>
            </a:r>
            <a:endParaRPr lang="en-US" altLang="zh-CN" dirty="0">
              <a:solidFill>
                <a:srgbClr val="0070C0"/>
              </a:solidFill>
              <a:latin typeface="宋体" pitchFamily="2" charset="-122"/>
              <a:ea typeface="宋体" pitchFamily="2" charset="-122"/>
            </a:endParaRPr>
          </a:p>
          <a:p>
            <a:pPr lvl="1">
              <a:buNone/>
            </a:pPr>
            <a:r>
              <a:rPr lang="en-US" altLang="zh-CN" sz="2400" dirty="0" smtClean="0">
                <a:solidFill>
                  <a:srgbClr val="0070C0"/>
                </a:solidFill>
                <a:latin typeface="宋体" pitchFamily="2" charset="-122"/>
                <a:ea typeface="宋体" pitchFamily="2" charset="-122"/>
              </a:rPr>
              <a:t>1</a:t>
            </a:r>
            <a:r>
              <a:rPr lang="zh-CN" altLang="en-US" sz="2400" dirty="0" smtClean="0">
                <a:solidFill>
                  <a:srgbClr val="0070C0"/>
                </a:solidFill>
                <a:latin typeface="宋体" pitchFamily="2" charset="-122"/>
                <a:ea typeface="宋体" pitchFamily="2" charset="-122"/>
              </a:rPr>
              <a:t>、每个厂商生产的产品有差别；</a:t>
            </a:r>
            <a:endParaRPr lang="en-US" altLang="zh-CN" sz="2400" dirty="0" smtClean="0">
              <a:solidFill>
                <a:srgbClr val="0070C0"/>
              </a:solidFill>
              <a:latin typeface="宋体" pitchFamily="2" charset="-122"/>
              <a:ea typeface="宋体" pitchFamily="2" charset="-122"/>
            </a:endParaRPr>
          </a:p>
          <a:p>
            <a:pPr lvl="1">
              <a:buNone/>
            </a:pPr>
            <a:r>
              <a:rPr lang="en-US" altLang="zh-CN" sz="2400" dirty="0" smtClean="0">
                <a:solidFill>
                  <a:srgbClr val="0070C0"/>
                </a:solidFill>
                <a:latin typeface="宋体" pitchFamily="2" charset="-122"/>
                <a:ea typeface="宋体" pitchFamily="2" charset="-122"/>
              </a:rPr>
              <a:t>2</a:t>
            </a:r>
            <a:r>
              <a:rPr lang="zh-CN" altLang="en-US" sz="2400" dirty="0" smtClean="0">
                <a:solidFill>
                  <a:srgbClr val="0070C0"/>
                </a:solidFill>
                <a:latin typeface="宋体" pitchFamily="2" charset="-122"/>
                <a:ea typeface="宋体" pitchFamily="2" charset="-122"/>
              </a:rPr>
              <a:t>、该产业厂商</a:t>
            </a:r>
            <a:r>
              <a:rPr lang="zh-CN" altLang="en-US" sz="2400" dirty="0">
                <a:solidFill>
                  <a:srgbClr val="0070C0"/>
                </a:solidFill>
                <a:latin typeface="宋体" pitchFamily="2" charset="-122"/>
                <a:ea typeface="宋体" pitchFamily="2" charset="-122"/>
              </a:rPr>
              <a:t>众多</a:t>
            </a:r>
            <a:r>
              <a:rPr lang="zh-CN" altLang="en-US" sz="2400" dirty="0" smtClean="0">
                <a:solidFill>
                  <a:srgbClr val="0070C0"/>
                </a:solidFill>
                <a:latin typeface="宋体" pitchFamily="2" charset="-122"/>
                <a:ea typeface="宋体" pitchFamily="2" charset="-122"/>
              </a:rPr>
              <a:t>；</a:t>
            </a:r>
            <a:r>
              <a:rPr lang="en-US" altLang="zh-CN" sz="2400" dirty="0" smtClean="0">
                <a:solidFill>
                  <a:srgbClr val="0070C0"/>
                </a:solidFill>
                <a:latin typeface="宋体" pitchFamily="2" charset="-122"/>
                <a:ea typeface="宋体" pitchFamily="2" charset="-122"/>
              </a:rPr>
              <a:t>D/N</a:t>
            </a:r>
            <a:endParaRPr lang="en-US" altLang="zh-CN" sz="2400" dirty="0">
              <a:solidFill>
                <a:srgbClr val="0070C0"/>
              </a:solidFill>
              <a:latin typeface="宋体" pitchFamily="2" charset="-122"/>
              <a:ea typeface="宋体" pitchFamily="2" charset="-122"/>
            </a:endParaRPr>
          </a:p>
          <a:p>
            <a:pPr lvl="1">
              <a:buNone/>
            </a:pPr>
            <a:r>
              <a:rPr lang="en-US" altLang="zh-CN" sz="2400" dirty="0" smtClean="0">
                <a:solidFill>
                  <a:srgbClr val="0070C0"/>
                </a:solidFill>
                <a:latin typeface="宋体" pitchFamily="2" charset="-122"/>
                <a:ea typeface="宋体" pitchFamily="2" charset="-122"/>
              </a:rPr>
              <a:t>3</a:t>
            </a:r>
            <a:r>
              <a:rPr lang="zh-CN" altLang="en-US" sz="2400" dirty="0" smtClean="0">
                <a:solidFill>
                  <a:srgbClr val="0070C0"/>
                </a:solidFill>
                <a:latin typeface="宋体" pitchFamily="2" charset="-122"/>
                <a:ea typeface="宋体" pitchFamily="2" charset="-122"/>
              </a:rPr>
              <a:t>、所有厂商都使用边际</a:t>
            </a:r>
            <a:r>
              <a:rPr lang="zh-CN" altLang="en-US" sz="2400" dirty="0">
                <a:solidFill>
                  <a:srgbClr val="0070C0"/>
                </a:solidFill>
                <a:latin typeface="宋体" pitchFamily="2" charset="-122"/>
                <a:ea typeface="宋体" pitchFamily="2" charset="-122"/>
              </a:rPr>
              <a:t>收益递增</a:t>
            </a:r>
            <a:r>
              <a:rPr lang="zh-CN" altLang="en-US" sz="2400" dirty="0" smtClean="0">
                <a:solidFill>
                  <a:srgbClr val="0070C0"/>
                </a:solidFill>
                <a:latin typeface="宋体" pitchFamily="2" charset="-122"/>
                <a:ea typeface="宋体" pitchFamily="2" charset="-122"/>
              </a:rPr>
              <a:t>技术进行生产；</a:t>
            </a:r>
            <a:endParaRPr lang="en-US" altLang="zh-CN" sz="2400" dirty="0" smtClean="0">
              <a:solidFill>
                <a:srgbClr val="0070C0"/>
              </a:solidFill>
              <a:latin typeface="宋体" pitchFamily="2" charset="-122"/>
              <a:ea typeface="宋体" pitchFamily="2" charset="-122"/>
            </a:endParaRPr>
          </a:p>
          <a:p>
            <a:pPr lvl="3">
              <a:buNone/>
            </a:pPr>
            <a:r>
              <a:rPr lang="zh-CN" altLang="en-US" dirty="0" smtClean="0">
                <a:solidFill>
                  <a:srgbClr val="0070C0"/>
                </a:solidFill>
                <a:latin typeface="宋体" pitchFamily="2" charset="-122"/>
                <a:ea typeface="宋体" pitchFamily="2" charset="-122"/>
              </a:rPr>
              <a:t>固定成本</a:t>
            </a:r>
            <a:r>
              <a:rPr lang="en-US" altLang="zh-CN" dirty="0" smtClean="0">
                <a:solidFill>
                  <a:srgbClr val="0070C0"/>
                </a:solidFill>
                <a:latin typeface="宋体" pitchFamily="2" charset="-122"/>
                <a:ea typeface="宋体" pitchFamily="2" charset="-122"/>
              </a:rPr>
              <a:t> = $100</a:t>
            </a:r>
            <a:r>
              <a:rPr lang="zh-CN" altLang="en-US" dirty="0" smtClean="0">
                <a:solidFill>
                  <a:srgbClr val="0070C0"/>
                </a:solidFill>
                <a:latin typeface="宋体" pitchFamily="2" charset="-122"/>
                <a:ea typeface="宋体" pitchFamily="2" charset="-122"/>
              </a:rPr>
              <a:t>，边际成本</a:t>
            </a:r>
            <a:r>
              <a:rPr lang="en-US" altLang="zh-CN" dirty="0" smtClean="0">
                <a:solidFill>
                  <a:srgbClr val="0070C0"/>
                </a:solidFill>
                <a:latin typeface="宋体" pitchFamily="2" charset="-122"/>
                <a:ea typeface="宋体" pitchFamily="2" charset="-122"/>
              </a:rPr>
              <a:t>= $10/</a:t>
            </a:r>
            <a:r>
              <a:rPr lang="zh-CN" altLang="en-US" dirty="0" smtClean="0">
                <a:solidFill>
                  <a:srgbClr val="0070C0"/>
                </a:solidFill>
                <a:latin typeface="宋体" pitchFamily="2" charset="-122"/>
                <a:ea typeface="宋体" pitchFamily="2" charset="-122"/>
              </a:rPr>
              <a:t>单位</a:t>
            </a:r>
            <a:r>
              <a:rPr lang="en-US" altLang="zh-CN" dirty="0" smtClean="0">
                <a:solidFill>
                  <a:srgbClr val="00B0F0"/>
                </a:solidFill>
                <a:latin typeface="宋体" pitchFamily="2" charset="-122"/>
                <a:ea typeface="宋体" pitchFamily="2" charset="-122"/>
              </a:rPr>
              <a:t>——</a:t>
            </a:r>
            <a:r>
              <a:rPr lang="zh-CN" altLang="en-US" dirty="0" smtClean="0">
                <a:solidFill>
                  <a:srgbClr val="00B0F0"/>
                </a:solidFill>
                <a:latin typeface="宋体" pitchFamily="2" charset="-122"/>
                <a:ea typeface="宋体" pitchFamily="2" charset="-122"/>
              </a:rPr>
              <a:t>边际成本低！</a:t>
            </a:r>
            <a:endParaRPr lang="en-US" altLang="zh-CN" dirty="0" smtClean="0">
              <a:solidFill>
                <a:srgbClr val="00B0F0"/>
              </a:solidFill>
              <a:latin typeface="宋体" pitchFamily="2" charset="-122"/>
              <a:ea typeface="宋体" pitchFamily="2" charset="-122"/>
            </a:endParaRPr>
          </a:p>
          <a:p>
            <a:pPr lvl="3">
              <a:buNone/>
            </a:pPr>
            <a:endParaRPr lang="en-US" altLang="zh-CN" dirty="0" smtClean="0">
              <a:solidFill>
                <a:srgbClr val="0070C0"/>
              </a:solidFill>
              <a:latin typeface="宋体" pitchFamily="2" charset="-122"/>
              <a:ea typeface="宋体" pitchFamily="2" charset="-122"/>
            </a:endParaRPr>
          </a:p>
          <a:p>
            <a:pPr lvl="1">
              <a:buNone/>
            </a:pPr>
            <a:endParaRPr lang="en-US" altLang="zh-CN" sz="2400" dirty="0" smtClean="0">
              <a:solidFill>
                <a:srgbClr val="0070C0"/>
              </a:solidFill>
              <a:latin typeface="宋体" pitchFamily="2" charset="-122"/>
              <a:ea typeface="宋体" pitchFamily="2" charset="-122"/>
            </a:endParaRPr>
          </a:p>
          <a:p>
            <a:pPr lvl="1">
              <a:buNone/>
            </a:pPr>
            <a:endParaRPr lang="en-US" altLang="zh-CN" dirty="0" smtClean="0">
              <a:solidFill>
                <a:srgbClr val="0070C0"/>
              </a:solidFill>
              <a:latin typeface="宋体" pitchFamily="2" charset="-122"/>
              <a:ea typeface="宋体" pitchFamily="2" charset="-122"/>
            </a:endParaRPr>
          </a:p>
          <a:p>
            <a:pPr lvl="1">
              <a:buNone/>
            </a:pPr>
            <a:endParaRPr lang="en-US" altLang="zh-CN" dirty="0" smtClean="0">
              <a:solidFill>
                <a:srgbClr val="0070C0"/>
              </a:solidFill>
              <a:latin typeface="宋体" pitchFamily="2" charset="-122"/>
              <a:ea typeface="宋体" pitchFamily="2" charset="-122"/>
            </a:endParaRPr>
          </a:p>
          <a:p>
            <a:pPr lvl="1">
              <a:buNone/>
            </a:pPr>
            <a:endParaRPr lang="en-US" altLang="zh-CN" dirty="0" smtClean="0">
              <a:solidFill>
                <a:srgbClr val="0070C0"/>
              </a:solidFill>
              <a:latin typeface="宋体" pitchFamily="2" charset="-122"/>
              <a:ea typeface="宋体" pitchFamily="2" charset="-122"/>
            </a:endParaRPr>
          </a:p>
          <a:p>
            <a:pPr lvl="1">
              <a:buNone/>
            </a:pPr>
            <a:endParaRPr lang="en-US" altLang="zh-CN" dirty="0">
              <a:solidFill>
                <a:srgbClr val="0070C0"/>
              </a:solidFill>
              <a:latin typeface="宋体" pitchFamily="2" charset="-122"/>
              <a:ea typeface="宋体" pitchFamily="2" charset="-122"/>
            </a:endParaRPr>
          </a:p>
          <a:p>
            <a:pPr lvl="1">
              <a:buNone/>
            </a:pPr>
            <a:r>
              <a:rPr lang="en-US" altLang="zh-CN" sz="2400" dirty="0" smtClean="0">
                <a:solidFill>
                  <a:srgbClr val="0070C0"/>
                </a:solidFill>
                <a:latin typeface="宋体" pitchFamily="2" charset="-122"/>
                <a:ea typeface="宋体" pitchFamily="2" charset="-122"/>
              </a:rPr>
              <a:t>4</a:t>
            </a:r>
            <a:r>
              <a:rPr lang="zh-CN" altLang="en-US" sz="2400" dirty="0" smtClean="0">
                <a:solidFill>
                  <a:srgbClr val="0070C0"/>
                </a:solidFill>
                <a:latin typeface="宋体" pitchFamily="2" charset="-122"/>
                <a:ea typeface="宋体" pitchFamily="2" charset="-122"/>
              </a:rPr>
              <a:t>、厂商</a:t>
            </a:r>
            <a:r>
              <a:rPr lang="zh-CN" altLang="en-US" sz="2400" dirty="0">
                <a:solidFill>
                  <a:srgbClr val="0070C0"/>
                </a:solidFill>
                <a:latin typeface="宋体" pitchFamily="2" charset="-122"/>
                <a:ea typeface="宋体" pitchFamily="2" charset="-122"/>
              </a:rPr>
              <a:t>自由进出，长期中，垄断利润为</a:t>
            </a:r>
            <a:r>
              <a:rPr lang="en-US" altLang="zh-CN" sz="2400" dirty="0">
                <a:solidFill>
                  <a:srgbClr val="0070C0"/>
                </a:solidFill>
                <a:latin typeface="宋体" pitchFamily="2" charset="-122"/>
                <a:ea typeface="宋体" pitchFamily="2" charset="-122"/>
              </a:rPr>
              <a:t>0</a:t>
            </a:r>
            <a:r>
              <a:rPr lang="zh-CN" altLang="en-US" sz="2400" dirty="0">
                <a:solidFill>
                  <a:srgbClr val="0070C0"/>
                </a:solidFill>
                <a:latin typeface="宋体" pitchFamily="2" charset="-122"/>
                <a:ea typeface="宋体" pitchFamily="2" charset="-122"/>
              </a:rPr>
              <a:t>；</a:t>
            </a:r>
            <a:endParaRPr lang="en-US" altLang="zh-CN" sz="2400" dirty="0">
              <a:solidFill>
                <a:srgbClr val="0070C0"/>
              </a:solidFill>
              <a:latin typeface="宋体" pitchFamily="2" charset="-122"/>
              <a:ea typeface="宋体" pitchFamily="2" charset="-122"/>
            </a:endParaRPr>
          </a:p>
        </p:txBody>
      </p:sp>
      <p:pic>
        <p:nvPicPr>
          <p:cNvPr id="4" name="Picture 2"/>
          <p:cNvPicPr>
            <a:picLocks noChangeAspect="1" noChangeArrowheads="1"/>
          </p:cNvPicPr>
          <p:nvPr/>
        </p:nvPicPr>
        <p:blipFill>
          <a:blip r:embed="rId2"/>
          <a:srcRect/>
          <a:stretch>
            <a:fillRect/>
          </a:stretch>
        </p:blipFill>
        <p:spPr bwMode="auto">
          <a:xfrm>
            <a:off x="0" y="3357562"/>
            <a:ext cx="4786346" cy="2841529"/>
          </a:xfrm>
          <a:prstGeom prst="rect">
            <a:avLst/>
          </a:prstGeom>
          <a:noFill/>
          <a:ln w="9525">
            <a:noFill/>
            <a:miter lim="800000"/>
            <a:headEnd/>
            <a:tailEnd/>
          </a:ln>
          <a:effectLst/>
        </p:spPr>
      </p:pic>
      <p:pic>
        <p:nvPicPr>
          <p:cNvPr id="5" name="Picture 1"/>
          <p:cNvPicPr>
            <a:picLocks noChangeAspect="1" noChangeArrowheads="1"/>
          </p:cNvPicPr>
          <p:nvPr/>
        </p:nvPicPr>
        <p:blipFill>
          <a:blip r:embed="rId3"/>
          <a:srcRect/>
          <a:stretch>
            <a:fillRect/>
          </a:stretch>
        </p:blipFill>
        <p:spPr bwMode="auto">
          <a:xfrm>
            <a:off x="4786314" y="3286124"/>
            <a:ext cx="4214842" cy="2928958"/>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685800" y="609600"/>
            <a:ext cx="7772400" cy="604822"/>
          </a:xfrm>
        </p:spPr>
        <p:txBody>
          <a:bodyPr/>
          <a:lstStyle/>
          <a:p>
            <a:r>
              <a:rPr lang="zh-CN" altLang="en-US" dirty="0">
                <a:solidFill>
                  <a:srgbClr val="0070C0"/>
                </a:solidFill>
                <a:latin typeface="宋体" pitchFamily="2" charset="-122"/>
                <a:ea typeface="宋体" pitchFamily="2" charset="-122"/>
              </a:rPr>
              <a:t>垄断竞争条件下的贸易</a:t>
            </a:r>
            <a:endParaRPr lang="en-US" altLang="zh-CN" dirty="0">
              <a:solidFill>
                <a:srgbClr val="0070C0"/>
              </a:solidFill>
              <a:latin typeface="宋体" pitchFamily="2" charset="-122"/>
              <a:ea typeface="宋体" pitchFamily="2" charset="-122"/>
            </a:endParaRPr>
          </a:p>
        </p:txBody>
      </p:sp>
      <p:sp>
        <p:nvSpPr>
          <p:cNvPr id="29699" name="Rectangle 3"/>
          <p:cNvSpPr>
            <a:spLocks noGrp="1" noChangeArrowheads="1"/>
          </p:cNvSpPr>
          <p:nvPr>
            <p:ph type="body" idx="1"/>
          </p:nvPr>
        </p:nvSpPr>
        <p:spPr>
          <a:xfrm>
            <a:off x="533400" y="1752600"/>
            <a:ext cx="8253442" cy="4114800"/>
          </a:xfrm>
        </p:spPr>
        <p:txBody>
          <a:bodyPr/>
          <a:lstStyle/>
          <a:p>
            <a:pPr lvl="1">
              <a:buFont typeface="Wingdings" pitchFamily="2" charset="2"/>
              <a:buChar char="u"/>
            </a:pPr>
            <a:r>
              <a:rPr lang="zh-CN" altLang="en-US" sz="3200" dirty="0">
                <a:solidFill>
                  <a:srgbClr val="0070C0"/>
                </a:solidFill>
                <a:latin typeface="宋体" pitchFamily="2" charset="-122"/>
                <a:ea typeface="宋体" pitchFamily="2" charset="-122"/>
              </a:rPr>
              <a:t>无贸易均衡</a:t>
            </a:r>
            <a:endParaRPr lang="en-US" altLang="zh-CN" sz="3200" dirty="0">
              <a:solidFill>
                <a:srgbClr val="0070C0"/>
              </a:solidFill>
              <a:latin typeface="宋体" pitchFamily="2" charset="-122"/>
              <a:ea typeface="宋体" pitchFamily="2" charset="-122"/>
            </a:endParaRPr>
          </a:p>
          <a:p>
            <a:pPr lvl="2">
              <a:buFont typeface="Wingdings" pitchFamily="2" charset="2"/>
              <a:buChar char="u"/>
            </a:pPr>
            <a:r>
              <a:rPr lang="zh-CN" altLang="en-US" sz="2800" dirty="0">
                <a:solidFill>
                  <a:srgbClr val="0070C0"/>
                </a:solidFill>
                <a:latin typeface="宋体" pitchFamily="2" charset="-122"/>
                <a:ea typeface="宋体" pitchFamily="2" charset="-122"/>
              </a:rPr>
              <a:t>短期均衡</a:t>
            </a:r>
            <a:endParaRPr lang="en-US" altLang="zh-CN" sz="2800" dirty="0">
              <a:solidFill>
                <a:srgbClr val="0070C0"/>
              </a:solidFill>
              <a:latin typeface="宋体" pitchFamily="2" charset="-122"/>
              <a:ea typeface="宋体" pitchFamily="2" charset="-122"/>
            </a:endParaRPr>
          </a:p>
          <a:p>
            <a:pPr lvl="3">
              <a:buFont typeface="Wingdings" pitchFamily="2" charset="2"/>
              <a:buChar char="u"/>
            </a:pPr>
            <a:r>
              <a:rPr lang="zh-CN" altLang="en-US" sz="2400" dirty="0">
                <a:solidFill>
                  <a:srgbClr val="0070C0"/>
                </a:solidFill>
                <a:latin typeface="宋体" pitchFamily="2" charset="-122"/>
                <a:ea typeface="宋体" pitchFamily="2" charset="-122"/>
              </a:rPr>
              <a:t>厂商在</a:t>
            </a:r>
            <a:r>
              <a:rPr lang="en-US" altLang="zh-CN" sz="2400" dirty="0">
                <a:solidFill>
                  <a:srgbClr val="0070C0"/>
                </a:solidFill>
                <a:latin typeface="宋体" pitchFamily="2" charset="-122"/>
                <a:ea typeface="宋体" pitchFamily="2" charset="-122"/>
              </a:rPr>
              <a:t>MR=MC</a:t>
            </a:r>
            <a:r>
              <a:rPr lang="zh-CN" altLang="en-US" sz="2400" dirty="0">
                <a:solidFill>
                  <a:srgbClr val="0070C0"/>
                </a:solidFill>
                <a:latin typeface="宋体" pitchFamily="2" charset="-122"/>
                <a:ea typeface="宋体" pitchFamily="2" charset="-122"/>
              </a:rPr>
              <a:t>处生产</a:t>
            </a:r>
            <a:r>
              <a:rPr lang="en-US" altLang="zh-CN" sz="2400" dirty="0">
                <a:solidFill>
                  <a:srgbClr val="0070C0"/>
                </a:solidFill>
                <a:latin typeface="宋体" pitchFamily="2" charset="-122"/>
                <a:ea typeface="宋体" pitchFamily="2" charset="-122"/>
              </a:rPr>
              <a:t> Q</a:t>
            </a:r>
            <a:r>
              <a:rPr lang="en-US" altLang="zh-CN" sz="2400" baseline="-25000" dirty="0">
                <a:solidFill>
                  <a:srgbClr val="0070C0"/>
                </a:solidFill>
                <a:latin typeface="宋体" pitchFamily="2" charset="-122"/>
                <a:ea typeface="宋体" pitchFamily="2" charset="-122"/>
              </a:rPr>
              <a:t>0</a:t>
            </a:r>
            <a:r>
              <a:rPr lang="zh-CN" altLang="en-US" sz="2400" dirty="0">
                <a:solidFill>
                  <a:srgbClr val="0070C0"/>
                </a:solidFill>
                <a:latin typeface="宋体" pitchFamily="2" charset="-122"/>
                <a:ea typeface="宋体" pitchFamily="2" charset="-122"/>
              </a:rPr>
              <a:t>数量的产品；价格为</a:t>
            </a:r>
            <a:r>
              <a:rPr lang="en-US" altLang="zh-CN" sz="2400" dirty="0">
                <a:solidFill>
                  <a:srgbClr val="0070C0"/>
                </a:solidFill>
                <a:latin typeface="宋体" pitchFamily="2" charset="-122"/>
                <a:ea typeface="宋体" pitchFamily="2" charset="-122"/>
              </a:rPr>
              <a:t>P</a:t>
            </a:r>
            <a:r>
              <a:rPr lang="en-US" altLang="zh-CN" sz="2400" baseline="-25000" dirty="0">
                <a:solidFill>
                  <a:srgbClr val="0070C0"/>
                </a:solidFill>
                <a:latin typeface="宋体" pitchFamily="2" charset="-122"/>
                <a:ea typeface="宋体" pitchFamily="2" charset="-122"/>
              </a:rPr>
              <a:t>0</a:t>
            </a:r>
            <a:r>
              <a:rPr lang="zh-CN" altLang="en-US" sz="2400" baseline="-25000" dirty="0">
                <a:solidFill>
                  <a:srgbClr val="0070C0"/>
                </a:solidFill>
                <a:latin typeface="宋体" pitchFamily="2" charset="-122"/>
                <a:ea typeface="宋体" pitchFamily="2" charset="-122"/>
              </a:rPr>
              <a:t>；</a:t>
            </a:r>
            <a:endParaRPr lang="en-US" altLang="zh-CN" sz="2400" baseline="-25000" dirty="0">
              <a:solidFill>
                <a:srgbClr val="0070C0"/>
              </a:solidFill>
              <a:latin typeface="宋体" pitchFamily="2" charset="-122"/>
              <a:ea typeface="宋体" pitchFamily="2" charset="-122"/>
            </a:endParaRPr>
          </a:p>
          <a:p>
            <a:pPr lvl="3">
              <a:buFont typeface="Wingdings" pitchFamily="2" charset="2"/>
              <a:buChar char="u"/>
            </a:pPr>
            <a:r>
              <a:rPr lang="zh-CN" altLang="en-US" sz="2400" dirty="0">
                <a:solidFill>
                  <a:srgbClr val="0070C0"/>
                </a:solidFill>
                <a:latin typeface="宋体" pitchFamily="2" charset="-122"/>
                <a:ea typeface="宋体" pitchFamily="2" charset="-122"/>
              </a:rPr>
              <a:t>由于价格高于平均成本，利润为正；</a:t>
            </a:r>
            <a:endParaRPr lang="en-US" altLang="zh-CN" sz="2400" dirty="0">
              <a:solidFill>
                <a:srgbClr val="0070C0"/>
              </a:solidFill>
              <a:latin typeface="宋体" pitchFamily="2" charset="-122"/>
              <a:ea typeface="宋体" pitchFamily="2" charset="-122"/>
            </a:endParaRPr>
          </a:p>
          <a:p>
            <a:pPr lvl="1"/>
            <a:endParaRPr lang="en-US" altLang="zh-CN" sz="1000" dirty="0">
              <a:solidFill>
                <a:srgbClr val="0070C0"/>
              </a:solidFill>
              <a:latin typeface="宋体" pitchFamily="2" charset="-122"/>
              <a:ea typeface="宋体" pitchFamily="2" charset="-122"/>
            </a:endParaRP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PM4_061:Applications (Mac OS 9):Microsoft Office 98:Templates:Blank Presentation</Template>
  <TotalTime>1594</TotalTime>
  <Words>2355</Words>
  <Application>Microsoft Office PowerPoint</Application>
  <PresentationFormat>全屏显示(4:3)</PresentationFormat>
  <Paragraphs>308</Paragraphs>
  <Slides>38</Slides>
  <Notes>14</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38</vt:i4>
      </vt:variant>
    </vt:vector>
  </HeadingPairs>
  <TitlesOfParts>
    <vt:vector size="46" baseType="lpstr">
      <vt:lpstr>ＭＳ Ｐゴシック</vt:lpstr>
      <vt:lpstr>宋体</vt:lpstr>
      <vt:lpstr>Arial</vt:lpstr>
      <vt:lpstr>Times</vt:lpstr>
      <vt:lpstr>Times New Roman</vt:lpstr>
      <vt:lpstr>Wingdings</vt:lpstr>
      <vt:lpstr>Blank Presentation</vt:lpstr>
      <vt:lpstr>Equation</vt:lpstr>
      <vt:lpstr>PowerPoint 演示文稿</vt:lpstr>
      <vt:lpstr>前言</vt:lpstr>
      <vt:lpstr>PowerPoint 演示文稿</vt:lpstr>
      <vt:lpstr>PowerPoint 演示文稿</vt:lpstr>
      <vt:lpstr>PowerPoint 演示文稿</vt:lpstr>
      <vt:lpstr>不完全竞争基本原理</vt:lpstr>
      <vt:lpstr>不完全竞争基本原理</vt:lpstr>
      <vt:lpstr>垄断竞争条件下的贸易</vt:lpstr>
      <vt:lpstr>垄断竞争条件下的贸易</vt:lpstr>
      <vt:lpstr>PowerPoint 演示文稿</vt:lpstr>
      <vt:lpstr>垄断竞争条件下的贸易</vt:lpstr>
      <vt:lpstr>PowerPoint 演示文稿</vt:lpstr>
      <vt:lpstr>垄断竞争下条件下的贸易</vt:lpstr>
      <vt:lpstr>垄断竞争下条件下的贸易</vt:lpstr>
      <vt:lpstr>PowerPoint 演示文稿</vt:lpstr>
      <vt:lpstr>垄断竞争下条件下的贸易</vt:lpstr>
      <vt:lpstr>PowerPoint 演示文稿</vt:lpstr>
      <vt:lpstr>垄断竞争下的贸易</vt:lpstr>
      <vt:lpstr>垄断竞争下的贸易</vt:lpstr>
      <vt:lpstr>PowerPoint 演示文稿</vt:lpstr>
      <vt:lpstr>产业内贸易</vt:lpstr>
      <vt:lpstr>PowerPoint 演示文稿</vt:lpstr>
      <vt:lpstr>引力方程</vt:lpstr>
      <vt:lpstr>引力方程</vt:lpstr>
      <vt:lpstr>引力方程</vt:lpstr>
      <vt:lpstr>引力方程的加拿大和美国样本</vt:lpstr>
      <vt:lpstr>与加拿大的贸易</vt:lpstr>
      <vt:lpstr>发现的问题</vt:lpstr>
      <vt:lpstr>均质产品条件下的不完全竞争:以倾销为例</vt:lpstr>
      <vt:lpstr>均质产品条件下的不完全竞争:以倾销为例</vt:lpstr>
      <vt:lpstr>PowerPoint 演示文稿</vt:lpstr>
      <vt:lpstr>均质产品条件下的不完全竞争:以倾销为例</vt:lpstr>
      <vt:lpstr>均质产品条件下的不完全竞争:以倾销为例</vt:lpstr>
      <vt:lpstr>PowerPoint 演示文稿</vt:lpstr>
      <vt:lpstr>均质产品条件下的不完全竞争:以倾销为例</vt:lpstr>
      <vt:lpstr>均质产品条件下的不完全竞争:以倾销为例</vt:lpstr>
      <vt:lpstr>PowerPoint 演示文稿</vt:lpstr>
      <vt:lpstr>均质产品条件下的不完全竞争:以倾销为例</vt:lpstr>
    </vt:vector>
  </TitlesOfParts>
  <Company>TSI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Glenn Braun</dc:creator>
  <cp:lastModifiedBy>sifu</cp:lastModifiedBy>
  <cp:revision>155</cp:revision>
  <dcterms:created xsi:type="dcterms:W3CDTF">2010-10-11T22:14:45Z</dcterms:created>
  <dcterms:modified xsi:type="dcterms:W3CDTF">2023-10-17T11:28:05Z</dcterms:modified>
</cp:coreProperties>
</file>